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9" r:id="rId7"/>
    <p:sldId id="258" r:id="rId8"/>
  </p:sldIdLst>
  <p:sldSz cx="7562850" cy="10688638"/>
  <p:notesSz cx="6810375" cy="99425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78" y="-72"/>
      </p:cViewPr>
      <p:guideLst>
        <p:guide orient="horz" pos="3263"/>
        <p:guide orient="horz" pos="3175"/>
        <p:guide orient="horz" pos="3415"/>
        <p:guide orient="horz" pos="3599"/>
        <p:guide orient="horz" pos="1143"/>
        <p:guide orient="horz" pos="1351"/>
        <p:guide pos="2638"/>
        <p:guide pos="2710"/>
        <p:guide pos="2566"/>
        <p:guide pos="4358"/>
        <p:guide pos="814"/>
        <p:guide pos="4478"/>
        <p:guide pos="950"/>
        <p:guide pos="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CB96CE-E67A-4C6C-9803-4111F68BA36B}" type="datetimeFigureOut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AD4F85D-B8FB-4B63-8734-03FA3CB32F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06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B6C53F-A2A1-4578-A4F5-A2325ED75ED0}" type="datetimeFigureOut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84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B39DFA-5FD7-4025-80A9-4A1A0AE6F3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5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8371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53126A-E7C7-4CB2-A552-2B61B31ED3C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CEB0-57DF-4820-9F1F-D630E70E4FB1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B597-1727-4B11-89DB-63DD2D6966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D1D0-6313-45DD-8FA9-72F3CA3B8DA2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6EB9-CDA6-4F40-8C47-984403034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51B4-BE51-4126-810C-7F55B15D58B1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5CFA-A548-4952-A786-029C903405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A47E-682B-45DE-AE75-472DE42C624D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8091-2EE1-458B-8979-36427A611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072D-9151-4B7B-920F-7E094B1EF01E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8E34-1EBF-478E-A705-D728717A6B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6F39-D3CC-44F0-A617-A4B9E4529239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13FD-E6DF-4A3D-B19A-89EFC6A5BF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EB8B-1B26-4378-AC65-B83B7D106DD9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EE8F-9D71-4D69-A43E-8CE6AF51DE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230F-A13D-4323-AECA-9BE56F91148E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0B8C-51A6-4455-A16F-0828ACA7F4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DFBF-6ED3-425B-9AD3-04623B0289BF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C518-4700-4DA0-BCC7-4AA1C9EEF5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37FC-E86E-424B-BC76-56F612B139C6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BB0D-55FE-4C00-BDB3-199BFF1701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8567-A4EE-47C2-B38B-C10535ED5229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5E53-0A7E-4116-92C7-A9BB192B12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55C6-0E8C-418B-8741-267D828C2274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EE20-F755-4E71-8055-2BEF52CD09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C2A9-2833-4D2D-A548-0E60AADCD3E8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F776-AAF5-4589-A42A-E9E1ECDD2C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0853-9823-4DD2-B7D7-D7783EFEDAC2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094D7-826A-4BFE-8C56-A1E9E07BD2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6F41-4BE3-469B-B037-2C6C789BE9EB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88B9-F7D9-4624-893D-14555359AB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E1B5-0983-485C-A05B-B9BACD36BF48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5445-BB56-45F2-83E4-BFCFDB64C5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1CBF-9493-45E5-95BC-0330B3E56CC7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95F9-5A17-4B5D-9D57-052B2C8EB9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D2B6-07C9-412D-987E-B5F25C387986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B884-0E0A-4013-990F-4D7D06CBDB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8D5C-ECA1-4CC4-8BB8-143077E6EA05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4842-8EF7-4795-8F0A-61CF220305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07596-F5F5-4522-BB44-9D013CC0CFB4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FA5A-E2F8-4313-8E3E-48B9E688F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D371-18C2-4435-9F40-1B8EDDFF3151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5BC3-A6A4-48E7-80CD-6765320F59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D9BD-A152-4F91-B6E9-0AFD81D4CF18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B337-DA7A-4826-A2E6-06E0187C49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0114-81A5-4D4B-AE5C-5C7B2F5AB679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9B4E-9770-4D0E-9A4A-593429DCE5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2050-CCD4-4CC8-9C45-895DE322820C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27DEA-22BB-46C5-A988-2508816727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28EE-02A7-47EC-8DCC-ACA556440370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1320-C2F7-4500-9C02-7CCAF1DB38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20A5-8C5B-4470-8E89-BFBECC3FEE29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A024-00EF-4E85-A600-757A02A369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A547-B7D5-4CAC-94B0-2EA1ACBA3FDC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63A8-A73E-4FC6-9EAB-962F0BD1C8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1864-A6F2-485D-8BCB-917AF09AF8FB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FD0D-5E36-419B-BA03-BA5C4B1D1A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E94B-78BD-4362-91CE-9393C5227937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7004-97D7-4EF8-B289-1C185A59DA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F9C2-1A40-458B-8636-AC54C5CE2708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83E7-FE22-4F72-82C1-D01F07C1E3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A30C-79C3-49C6-82B1-4ECFECB4ADEF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7044-6FE4-4457-B169-1BAEBA9962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EE93-F32D-48E2-B0F9-B1BF753C041E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505A-6AB0-4EFE-AA8E-D0217F14EA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10632-D5D8-4CDF-B59C-0B321D47341D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DF83-27BE-499F-906A-C0D9A43A60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ECE3-46DD-4F2F-A598-3D824B1697E4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9481-22ED-4DA2-ADF5-345D92C7B3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DF2D-E811-4FC0-BED7-029C1BC9B1F8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FA98-4554-42CE-BD80-D718AD156D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7651-1F7A-47FC-B093-36356401D316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223E-F689-471F-8FC0-0ED8132D36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3268-9F94-43C0-A5C9-AEE1E1000770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A052-CC69-4F97-AB52-4DE4323AED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5DE49-C7E6-4DE8-946D-ABC3DD9FBA5B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6A1D-D28E-4D5D-BB91-85418EE67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5326-70AD-49FF-A417-719DAC4C4078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E292-44A7-44ED-8364-6F3911C23B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894F-8447-488D-830C-9FB259EC5495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C497-6CC9-4BAA-B9DA-560057AFB8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F989-AE54-44D3-A7E2-A416AEA38FE7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AF00-A8FF-461C-9DF9-DCAECCF42D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3F49-481C-4196-B778-B20209012999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1B62-E331-46AA-95EC-CCB0466875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203E-3E39-412E-A742-B245A0B4DB7B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D28F-A14D-4D01-9C82-EB0C5F9833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2D9E2-75E8-418C-AC9B-4E68C4496565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90A1-951A-442D-B9B3-F977922CD7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41EB-5E87-4C24-8E40-0FD78BD0C5E1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9DA4-A5EF-4702-B02B-243A581984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EC40-4587-4026-A84B-08E80E17F670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85DC-BE4F-458D-87AB-802EA08D2B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5883-01C3-4CDC-903A-0712BF809588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3345-B954-42B5-83D9-0913C8699B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1E14-FA84-40E1-9707-3371657CC263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B5B5-7BBF-47DC-90D6-D2832973BC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7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3963"/>
            <a:ext cx="68072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4364DF-BACF-419B-BF61-F18C0097B03A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4450" y="9906000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97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9400F6-1561-480A-BD2D-6A2001B77E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4" descr="E:\LOKAL\Template\BUS_Icons\Background_Praesentation_4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7562850" cy="1068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7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433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3963"/>
            <a:ext cx="68072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C8CFB9-50F7-4561-B956-A3F6D4821608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4450" y="9906000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97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2359E0-4D87-4D94-B904-ACA290498F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4343" name="Bild 4" descr="Hintergrund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7562850" cy="1068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Bild 10" descr="Logo trendence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9166225"/>
            <a:ext cx="16954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0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7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76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3963"/>
            <a:ext cx="68072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EE9FDE-5C34-4138-AB14-C5238FAC88C6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4450" y="9906000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97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B6DC07-5961-4C39-99A5-1F7153BE98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7655" name="Bild 3" descr="Trostkarte_final-2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-4763"/>
            <a:ext cx="7569200" cy="1070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  <p:sldLayoutId id="214748371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E:\LOKAL\Template\BUS_Icons\Background_Praesentation_4.png"/>
          <p:cNvPicPr>
            <a:picLocks noChangeAspect="1" noChangeArrowheads="1"/>
          </p:cNvPicPr>
          <p:nvPr userDrawn="1"/>
        </p:nvPicPr>
        <p:blipFill>
          <a:blip r:embed="rId14"/>
          <a:srcRect l="25826" t="50864" r="3419" b="48531"/>
          <a:stretch>
            <a:fillRect/>
          </a:stretch>
        </p:blipFill>
        <p:spPr bwMode="auto">
          <a:xfrm>
            <a:off x="0" y="1338263"/>
            <a:ext cx="756285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7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096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3963"/>
            <a:ext cx="68072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CF1FAF-8C39-4060-91F4-FA90FF9D4E03}" type="datetime1">
              <a:rPr lang="de-DE"/>
              <a:pPr>
                <a:defRPr/>
              </a:pPr>
              <a:t>23.10.2014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4450" y="9906000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9725" y="9906000"/>
            <a:ext cx="17653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C1A502-E9B0-4A37-91AC-314384D71A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40968" name="Picture 4" descr="E:\LOKAL\Template\BUS_Icons\Background_Praesentation_4.png"/>
          <p:cNvPicPr>
            <a:picLocks noChangeAspect="1" noChangeArrowheads="1"/>
          </p:cNvPicPr>
          <p:nvPr userDrawn="1"/>
        </p:nvPicPr>
        <p:blipFill>
          <a:blip r:embed="rId15"/>
          <a:srcRect l="34166" r="50864"/>
          <a:stretch>
            <a:fillRect/>
          </a:stretch>
        </p:blipFill>
        <p:spPr bwMode="auto">
          <a:xfrm>
            <a:off x="0" y="0"/>
            <a:ext cx="1131888" cy="1068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  <p:sldLayoutId id="214748372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feld 2"/>
          <p:cNvSpPr txBox="1">
            <a:spLocks noChangeArrowheads="1"/>
          </p:cNvSpPr>
          <p:nvPr/>
        </p:nvSpPr>
        <p:spPr bwMode="auto">
          <a:xfrm>
            <a:off x="0" y="1444625"/>
            <a:ext cx="5549900" cy="1095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  </a:t>
            </a:r>
            <a:r>
              <a:rPr lang="de-DE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felmérésr</a:t>
            </a:r>
            <a:r>
              <a:rPr lang="hu-H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ő</a:t>
            </a:r>
            <a:r>
              <a:rPr lang="de-DE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 - </a:t>
            </a:r>
            <a:r>
              <a:rPr lang="de-DE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trend</a:t>
            </a:r>
            <a:r>
              <a:rPr lang="de-DE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ence</a:t>
            </a:r>
            <a:r>
              <a:rPr lang="de-DE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Graduate Barometer 2015</a:t>
            </a:r>
            <a:endParaRPr lang="de-DE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de-DE" sz="2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Partnerkon</a:t>
            </a:r>
            <a:r>
              <a:rPr lang="hu-H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de-DE" sz="24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ept</a:t>
            </a:r>
            <a:endParaRPr lang="de-DE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6322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63" y="8394700"/>
            <a:ext cx="3035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175125" y="1487488"/>
            <a:ext cx="29797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feld 9"/>
          <p:cNvSpPr txBox="1">
            <a:spLocks noChangeArrowheads="1"/>
          </p:cNvSpPr>
          <p:nvPr/>
        </p:nvSpPr>
        <p:spPr bwMode="auto">
          <a:xfrm>
            <a:off x="1190625" y="215900"/>
            <a:ext cx="34766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>
                <a:latin typeface="Calibri" pitchFamily="34" charset="0"/>
              </a:rPr>
              <a:t>Törekvésünk</a:t>
            </a:r>
          </a:p>
          <a:p>
            <a:r>
              <a:rPr lang="hu-HU" sz="1600">
                <a:latin typeface="Calibri" pitchFamily="34" charset="0"/>
              </a:rPr>
              <a:t>A T</a:t>
            </a:r>
            <a:r>
              <a:rPr lang="de-DE" sz="1600">
                <a:latin typeface="Calibri" pitchFamily="34" charset="0"/>
              </a:rPr>
              <a:t>rendence</a:t>
            </a:r>
            <a:r>
              <a:rPr lang="hu-HU" sz="1600">
                <a:latin typeface="Calibri" pitchFamily="34" charset="0"/>
              </a:rPr>
              <a:t>-ről</a:t>
            </a:r>
            <a:endParaRPr lang="de-DE" sz="1600">
              <a:latin typeface="Calibri" pitchFamily="34" charset="0"/>
            </a:endParaRPr>
          </a:p>
          <a:p>
            <a:endParaRPr lang="de-DE" sz="1600">
              <a:latin typeface="Calibri" pitchFamily="34" charset="0"/>
            </a:endParaRPr>
          </a:p>
        </p:txBody>
      </p:sp>
      <p:sp>
        <p:nvSpPr>
          <p:cNvPr id="57347" name="Rechteck 23"/>
          <p:cNvSpPr>
            <a:spLocks noChangeArrowheads="1"/>
          </p:cNvSpPr>
          <p:nvPr/>
        </p:nvSpPr>
        <p:spPr bwMode="auto">
          <a:xfrm>
            <a:off x="4291013" y="5492750"/>
            <a:ext cx="2735262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de-DE" sz="1400" b="1" dirty="0">
                <a:solidFill>
                  <a:srgbClr val="0091C9"/>
                </a:solidFill>
                <a:latin typeface="Calibri" pitchFamily="34" charset="0"/>
              </a:rPr>
              <a:t>A </a:t>
            </a:r>
            <a:r>
              <a:rPr lang="de-DE" sz="1400" b="1" dirty="0" err="1">
                <a:solidFill>
                  <a:srgbClr val="0091C9"/>
                </a:solidFill>
                <a:latin typeface="Calibri" pitchFamily="34" charset="0"/>
              </a:rPr>
              <a:t>Trendence</a:t>
            </a:r>
            <a:r>
              <a:rPr lang="hu-HU" sz="1400" b="1" dirty="0">
                <a:solidFill>
                  <a:srgbClr val="0091C9"/>
                </a:solidFill>
                <a:latin typeface="Calibri" pitchFamily="34" charset="0"/>
              </a:rPr>
              <a:t> Intézet</a:t>
            </a:r>
            <a:r>
              <a:rPr lang="de-DE" sz="1400" b="1" dirty="0" smtClean="0">
                <a:solidFill>
                  <a:srgbClr val="0091C9"/>
                </a:solidFill>
                <a:latin typeface="Calibri" pitchFamily="34" charset="0"/>
              </a:rPr>
              <a:t>r</a:t>
            </a:r>
            <a:r>
              <a:rPr lang="hu-HU" sz="1400" b="1" dirty="0" smtClean="0">
                <a:solidFill>
                  <a:srgbClr val="0091C9"/>
                </a:solidFill>
                <a:latin typeface="Calibri" pitchFamily="34" charset="0"/>
              </a:rPr>
              <a:t>ő</a:t>
            </a:r>
            <a:r>
              <a:rPr lang="de-DE" sz="1400" b="1" dirty="0" smtClean="0">
                <a:solidFill>
                  <a:srgbClr val="0091C9"/>
                </a:solidFill>
                <a:latin typeface="Calibri" pitchFamily="34" charset="0"/>
              </a:rPr>
              <a:t>l</a:t>
            </a:r>
            <a:endParaRPr lang="de-DE" sz="1400" b="1" dirty="0">
              <a:solidFill>
                <a:srgbClr val="0091C9"/>
              </a:solidFill>
              <a:latin typeface="Calibri" pitchFamily="34" charset="0"/>
            </a:endParaRPr>
          </a:p>
          <a:p>
            <a:pPr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Alapítás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1999</a:t>
            </a:r>
            <a:r>
              <a:rPr lang="hu-H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-ben: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Nürnberg</a:t>
            </a:r>
          </a:p>
          <a:p>
            <a:pPr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/>
              <a:t>Trendence</a:t>
            </a:r>
            <a:r>
              <a:rPr lang="de-DE" sz="1000" dirty="0" smtClean="0"/>
              <a:t> </a:t>
            </a:r>
            <a:r>
              <a:rPr lang="de-DE" sz="1000" dirty="0"/>
              <a:t>a </a:t>
            </a:r>
            <a:r>
              <a:rPr lang="de-DE" sz="1000" dirty="0" err="1"/>
              <a:t>felméréseiben</a:t>
            </a:r>
            <a:r>
              <a:rPr lang="de-DE" sz="1000" dirty="0"/>
              <a:t> </a:t>
            </a:r>
            <a:r>
              <a:rPr lang="de-DE" sz="1000" dirty="0" err="1"/>
              <a:t>világszerte</a:t>
            </a:r>
            <a:r>
              <a:rPr lang="de-DE" sz="1000" dirty="0"/>
              <a:t> </a:t>
            </a:r>
            <a:r>
              <a:rPr lang="de-DE" sz="1000" dirty="0" err="1"/>
              <a:t>több</a:t>
            </a:r>
            <a:r>
              <a:rPr lang="de-DE" sz="1000" dirty="0"/>
              <a:t> mint 500.000 </a:t>
            </a:r>
            <a:r>
              <a:rPr lang="de-DE" sz="1000" dirty="0" err="1" smtClean="0"/>
              <a:t>hallgatót</a:t>
            </a:r>
            <a:r>
              <a:rPr lang="de-DE" sz="1000" dirty="0" smtClean="0"/>
              <a:t> és </a:t>
            </a:r>
            <a:r>
              <a:rPr lang="de-DE" sz="1000" dirty="0" err="1"/>
              <a:t>fiatal</a:t>
            </a:r>
            <a:r>
              <a:rPr lang="de-DE" sz="1000" dirty="0"/>
              <a:t> </a:t>
            </a:r>
            <a:r>
              <a:rPr lang="de-DE" sz="1000" dirty="0" err="1"/>
              <a:t>szakembert</a:t>
            </a:r>
            <a:r>
              <a:rPr lang="de-DE" sz="1000" dirty="0"/>
              <a:t> </a:t>
            </a:r>
            <a:r>
              <a:rPr lang="de-DE" sz="1000" dirty="0" err="1"/>
              <a:t>kérdez</a:t>
            </a:r>
            <a:r>
              <a:rPr lang="de-DE" sz="1000" dirty="0"/>
              <a:t> </a:t>
            </a:r>
            <a:r>
              <a:rPr lang="de-DE" sz="1000" dirty="0" err="1"/>
              <a:t>meg</a:t>
            </a:r>
            <a:r>
              <a:rPr lang="de-DE" sz="1000" dirty="0"/>
              <a:t> </a:t>
            </a:r>
            <a:r>
              <a:rPr lang="de-DE" sz="1000" dirty="0" err="1"/>
              <a:t>tanulmányi</a:t>
            </a:r>
            <a:r>
              <a:rPr lang="de-DE" sz="1000" dirty="0"/>
              <a:t>, </a:t>
            </a:r>
            <a:r>
              <a:rPr lang="de-DE" sz="1000" dirty="0" err="1"/>
              <a:t>szakmai</a:t>
            </a:r>
            <a:r>
              <a:rPr lang="de-DE" sz="1000" dirty="0"/>
              <a:t> és </a:t>
            </a:r>
            <a:r>
              <a:rPr lang="de-DE" sz="1000" dirty="0" err="1"/>
              <a:t>karrierelképzelései</a:t>
            </a:r>
            <a:r>
              <a:rPr lang="de-DE" sz="1000" dirty="0"/>
              <a:t> </a:t>
            </a:r>
            <a:r>
              <a:rPr lang="de-DE" sz="1000" dirty="0" err="1"/>
              <a:t>felől</a:t>
            </a:r>
            <a:r>
              <a:rPr lang="de-DE" sz="1000" dirty="0"/>
              <a:t>.</a:t>
            </a:r>
            <a:endParaRPr lang="de-DE" sz="1000" dirty="0">
              <a:latin typeface="Calibri" pitchFamily="34" charset="0"/>
            </a:endParaRPr>
          </a:p>
          <a:p>
            <a:pPr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 smtClean="0"/>
              <a:t> A </a:t>
            </a:r>
            <a:r>
              <a:rPr lang="de-DE" sz="1000" dirty="0" err="1"/>
              <a:t>Trendence</a:t>
            </a:r>
            <a:r>
              <a:rPr lang="de-DE" sz="1000" dirty="0"/>
              <a:t> </a:t>
            </a:r>
            <a:r>
              <a:rPr lang="de-DE" sz="1000" dirty="0" err="1"/>
              <a:t>felmérések</a:t>
            </a:r>
            <a:r>
              <a:rPr lang="de-DE" sz="1000" dirty="0"/>
              <a:t> </a:t>
            </a:r>
            <a:r>
              <a:rPr lang="de-DE" sz="1000" dirty="0" err="1"/>
              <a:t>eredményeinek</a:t>
            </a:r>
            <a:r>
              <a:rPr lang="de-DE" sz="1000" dirty="0"/>
              <a:t> </a:t>
            </a:r>
            <a:r>
              <a:rPr lang="de-DE" sz="1000" dirty="0" err="1"/>
              <a:t>minőségét</a:t>
            </a:r>
            <a:r>
              <a:rPr lang="de-DE" sz="1000" dirty="0"/>
              <a:t> </a:t>
            </a:r>
            <a:r>
              <a:rPr lang="de-DE" sz="1000" dirty="0" err="1"/>
              <a:t>munkatársaink</a:t>
            </a:r>
            <a:r>
              <a:rPr lang="de-DE" sz="1000" dirty="0"/>
              <a:t> ESOMAR </a:t>
            </a:r>
            <a:r>
              <a:rPr lang="de-DE" sz="1000" dirty="0" err="1"/>
              <a:t>tagságával</a:t>
            </a:r>
            <a:r>
              <a:rPr lang="de-DE" sz="1000" dirty="0"/>
              <a:t>, </a:t>
            </a:r>
            <a:r>
              <a:rPr lang="de-DE" sz="1000" dirty="0" err="1"/>
              <a:t>valamint</a:t>
            </a:r>
            <a:r>
              <a:rPr lang="de-DE" sz="1000" dirty="0"/>
              <a:t> a DIN ISO 20252, DIN 77500 és </a:t>
            </a:r>
            <a:r>
              <a:rPr lang="de-DE" sz="1000" dirty="0" err="1"/>
              <a:t>más</a:t>
            </a:r>
            <a:r>
              <a:rPr lang="de-DE" sz="1000" dirty="0"/>
              <a:t> </a:t>
            </a:r>
            <a:r>
              <a:rPr lang="de-DE" sz="1000" dirty="0" err="1"/>
              <a:t>elismert</a:t>
            </a:r>
            <a:r>
              <a:rPr lang="de-DE" sz="1000" dirty="0"/>
              <a:t> </a:t>
            </a:r>
            <a:r>
              <a:rPr lang="de-DE" sz="1000" dirty="0" err="1"/>
              <a:t>piackutatási</a:t>
            </a:r>
            <a:r>
              <a:rPr lang="de-DE" sz="1000" dirty="0"/>
              <a:t> </a:t>
            </a:r>
            <a:r>
              <a:rPr lang="de-DE" sz="1000" dirty="0" err="1"/>
              <a:t>szabványok</a:t>
            </a:r>
            <a:r>
              <a:rPr lang="de-DE" sz="1000" dirty="0"/>
              <a:t> </a:t>
            </a:r>
            <a:r>
              <a:rPr lang="de-DE" sz="1000" dirty="0" err="1"/>
              <a:t>feltétlen</a:t>
            </a:r>
            <a:r>
              <a:rPr lang="de-DE" sz="1000" dirty="0"/>
              <a:t> </a:t>
            </a:r>
            <a:r>
              <a:rPr lang="de-DE" sz="1000" dirty="0" err="1"/>
              <a:t>betartásával</a:t>
            </a:r>
            <a:r>
              <a:rPr lang="de-DE" sz="1000" dirty="0"/>
              <a:t> </a:t>
            </a:r>
            <a:r>
              <a:rPr lang="de-DE" sz="1000" dirty="0" err="1"/>
              <a:t>biztosítjuk</a:t>
            </a:r>
            <a:r>
              <a:rPr lang="de-DE" sz="1000" dirty="0"/>
              <a:t>.</a:t>
            </a:r>
            <a:endParaRPr lang="hu-HU" sz="1000" dirty="0"/>
          </a:p>
          <a:p>
            <a:pPr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 err="1"/>
              <a:t>Mindezek</a:t>
            </a:r>
            <a:r>
              <a:rPr lang="de-DE" sz="1000" dirty="0"/>
              <a:t> </a:t>
            </a:r>
            <a:r>
              <a:rPr lang="de-DE" sz="1000" dirty="0" err="1"/>
              <a:t>mellet</a:t>
            </a:r>
            <a:r>
              <a:rPr lang="de-DE" sz="1000" dirty="0"/>
              <a:t> a </a:t>
            </a:r>
            <a:r>
              <a:rPr lang="de-DE" sz="1000" dirty="0" err="1"/>
              <a:t>trendence</a:t>
            </a:r>
            <a:r>
              <a:rPr lang="de-DE" sz="1000" dirty="0"/>
              <a:t> </a:t>
            </a:r>
            <a:r>
              <a:rPr lang="de-DE" sz="1000" dirty="0" err="1"/>
              <a:t>intézet</a:t>
            </a:r>
            <a:r>
              <a:rPr lang="de-DE" sz="1000" dirty="0"/>
              <a:t> </a:t>
            </a:r>
            <a:r>
              <a:rPr lang="de-DE" sz="1000" dirty="0" err="1"/>
              <a:t>megjelentet</a:t>
            </a:r>
            <a:r>
              <a:rPr lang="de-DE" sz="1000" dirty="0"/>
              <a:t> </a:t>
            </a:r>
            <a:r>
              <a:rPr lang="de-DE" sz="1000" dirty="0" err="1"/>
              <a:t>különböző</a:t>
            </a:r>
            <a:r>
              <a:rPr lang="de-DE" sz="1000" dirty="0"/>
              <a:t> </a:t>
            </a:r>
            <a:r>
              <a:rPr lang="de-DE" sz="1000" dirty="0" err="1"/>
              <a:t>nyomtatott</a:t>
            </a:r>
            <a:r>
              <a:rPr lang="de-DE" sz="1000" dirty="0"/>
              <a:t> és online </a:t>
            </a:r>
            <a:r>
              <a:rPr lang="de-DE" sz="1000" dirty="0" err="1"/>
              <a:t>kiadványokat</a:t>
            </a:r>
            <a:r>
              <a:rPr lang="de-DE" sz="1000" dirty="0"/>
              <a:t> a </a:t>
            </a:r>
            <a:r>
              <a:rPr lang="de-DE" sz="1000" dirty="0" err="1"/>
              <a:t>diákok</a:t>
            </a:r>
            <a:r>
              <a:rPr lang="de-DE" sz="1000" dirty="0"/>
              <a:t> és </a:t>
            </a:r>
            <a:r>
              <a:rPr lang="de-DE" sz="1000" dirty="0" err="1"/>
              <a:t>hallgatók</a:t>
            </a:r>
            <a:r>
              <a:rPr lang="de-DE" sz="1000" dirty="0"/>
              <a:t> </a:t>
            </a:r>
            <a:r>
              <a:rPr lang="de-DE" sz="1000" dirty="0" err="1"/>
              <a:t>számára</a:t>
            </a:r>
            <a:r>
              <a:rPr lang="de-DE" sz="1000" dirty="0"/>
              <a:t>, </a:t>
            </a:r>
            <a:r>
              <a:rPr lang="de-DE" sz="1000" dirty="0" err="1"/>
              <a:t>hogy</a:t>
            </a:r>
            <a:r>
              <a:rPr lang="hu-HU" sz="1000" dirty="0"/>
              <a:t> </a:t>
            </a:r>
            <a:r>
              <a:rPr lang="de-DE" sz="1000" dirty="0" err="1"/>
              <a:t>elősegítse</a:t>
            </a:r>
            <a:r>
              <a:rPr lang="de-DE" sz="1000" dirty="0"/>
              <a:t> </a:t>
            </a:r>
            <a:r>
              <a:rPr lang="de-DE" sz="1000" dirty="0" err="1"/>
              <a:t>azok</a:t>
            </a:r>
            <a:r>
              <a:rPr lang="de-DE" sz="1000" dirty="0"/>
              <a:t> </a:t>
            </a:r>
            <a:r>
              <a:rPr lang="de-DE" sz="1000" dirty="0" err="1"/>
              <a:t>pályaválasztását</a:t>
            </a:r>
            <a:r>
              <a:rPr lang="de-DE" sz="1000" dirty="0"/>
              <a:t>.</a:t>
            </a:r>
            <a:endParaRPr lang="hu-HU" sz="1000" dirty="0"/>
          </a:p>
          <a:p>
            <a:pPr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/>
              <a:t>A </a:t>
            </a:r>
            <a:r>
              <a:rPr lang="de-DE" sz="1000" dirty="0" err="1" smtClean="0"/>
              <a:t>trendence</a:t>
            </a:r>
            <a:r>
              <a:rPr lang="de-DE" sz="1000" dirty="0" smtClean="0"/>
              <a:t> </a:t>
            </a:r>
            <a:r>
              <a:rPr lang="de-DE" sz="1000" dirty="0"/>
              <a:t>a GTI </a:t>
            </a:r>
            <a:r>
              <a:rPr lang="de-DE" sz="1000" dirty="0" err="1"/>
              <a:t>csoport</a:t>
            </a:r>
            <a:r>
              <a:rPr lang="de-DE" sz="1000" dirty="0"/>
              <a:t> </a:t>
            </a:r>
            <a:r>
              <a:rPr lang="de-DE" sz="1000" dirty="0" err="1"/>
              <a:t>tagja</a:t>
            </a:r>
            <a:r>
              <a:rPr lang="de-DE" sz="1000" dirty="0"/>
              <a:t>, </a:t>
            </a:r>
            <a:r>
              <a:rPr lang="de-DE" sz="1000" dirty="0" err="1"/>
              <a:t>amely</a:t>
            </a:r>
            <a:r>
              <a:rPr lang="de-DE" sz="1000" dirty="0"/>
              <a:t> a </a:t>
            </a:r>
            <a:r>
              <a:rPr lang="de-DE" sz="1000" dirty="0" err="1" smtClean="0"/>
              <a:t>világ</a:t>
            </a:r>
            <a:r>
              <a:rPr lang="de-DE" sz="1000" dirty="0"/>
              <a:t> </a:t>
            </a:r>
            <a:r>
              <a:rPr lang="de-DE" sz="1000" dirty="0" err="1" smtClean="0"/>
              <a:t>egyik</a:t>
            </a:r>
            <a:r>
              <a:rPr lang="de-DE" sz="1000" dirty="0" smtClean="0"/>
              <a:t> </a:t>
            </a:r>
            <a:r>
              <a:rPr lang="de-DE" sz="1000" dirty="0" err="1"/>
              <a:t>legnagyobb</a:t>
            </a:r>
            <a:r>
              <a:rPr lang="de-DE" sz="1000" dirty="0"/>
              <a:t> </a:t>
            </a:r>
            <a:r>
              <a:rPr lang="de-DE" sz="1000" dirty="0" smtClean="0"/>
              <a:t>Karrier-</a:t>
            </a:r>
            <a:r>
              <a:rPr lang="de-DE" sz="1000" dirty="0" err="1"/>
              <a:t>k</a:t>
            </a:r>
            <a:r>
              <a:rPr lang="de-DE" sz="1000" dirty="0" err="1" smtClean="0"/>
              <a:t>iadója</a:t>
            </a:r>
            <a:r>
              <a:rPr lang="de-DE" sz="1000" dirty="0" smtClean="0"/>
              <a:t> </a:t>
            </a:r>
            <a:r>
              <a:rPr lang="de-DE" sz="1000" dirty="0" err="1"/>
              <a:t>számos</a:t>
            </a:r>
            <a:r>
              <a:rPr lang="de-DE" sz="1000" dirty="0"/>
              <a:t> </a:t>
            </a:r>
            <a:r>
              <a:rPr lang="de-DE" sz="1000" dirty="0" err="1"/>
              <a:t>európai</a:t>
            </a:r>
            <a:r>
              <a:rPr lang="de-DE" sz="1000" dirty="0"/>
              <a:t> és </a:t>
            </a:r>
            <a:r>
              <a:rPr lang="de-DE" sz="1000" dirty="0" err="1"/>
              <a:t>ázsiai</a:t>
            </a:r>
            <a:r>
              <a:rPr lang="de-DE" sz="1000" dirty="0"/>
              <a:t> </a:t>
            </a:r>
            <a:r>
              <a:rPr lang="de-DE" sz="1000" dirty="0" err="1"/>
              <a:t>székhellyel</a:t>
            </a:r>
            <a:r>
              <a:rPr lang="de-DE" sz="1000" dirty="0"/>
              <a:t>. </a:t>
            </a:r>
            <a:r>
              <a:rPr lang="de-DE" sz="1000" dirty="0" err="1"/>
              <a:t>Ügyfeleink</a:t>
            </a:r>
            <a:r>
              <a:rPr lang="de-DE" sz="1000" dirty="0"/>
              <a:t> </a:t>
            </a:r>
            <a:r>
              <a:rPr lang="de-DE" sz="1000" dirty="0" err="1"/>
              <a:t>közé</a:t>
            </a:r>
            <a:r>
              <a:rPr lang="de-DE" sz="1000" dirty="0"/>
              <a:t> </a:t>
            </a:r>
            <a:r>
              <a:rPr lang="de-DE" sz="1000" dirty="0" err="1"/>
              <a:t>elsősorban</a:t>
            </a:r>
            <a:r>
              <a:rPr lang="de-DE" sz="1000" dirty="0"/>
              <a:t> </a:t>
            </a:r>
            <a:r>
              <a:rPr lang="de-DE" sz="1000" dirty="0" err="1"/>
              <a:t>nemzetközi</a:t>
            </a:r>
            <a:r>
              <a:rPr lang="de-DE" sz="1000" dirty="0"/>
              <a:t>, </a:t>
            </a:r>
            <a:r>
              <a:rPr lang="de-DE" sz="1000" dirty="0" err="1"/>
              <a:t>valamint</a:t>
            </a:r>
            <a:r>
              <a:rPr lang="de-DE" sz="1000" dirty="0"/>
              <a:t> </a:t>
            </a:r>
            <a:r>
              <a:rPr lang="de-DE" sz="1000" dirty="0" err="1"/>
              <a:t>globális</a:t>
            </a:r>
            <a:r>
              <a:rPr lang="de-DE" sz="1000" dirty="0"/>
              <a:t> </a:t>
            </a:r>
            <a:r>
              <a:rPr lang="de-DE" sz="1000" dirty="0" err="1"/>
              <a:t>szinten</a:t>
            </a:r>
            <a:r>
              <a:rPr lang="de-DE" sz="1000" dirty="0"/>
              <a:t> </a:t>
            </a:r>
            <a:r>
              <a:rPr lang="de-DE" sz="1000" dirty="0" err="1"/>
              <a:t>működő</a:t>
            </a:r>
            <a:r>
              <a:rPr lang="de-DE" sz="1000" dirty="0"/>
              <a:t> </a:t>
            </a:r>
            <a:r>
              <a:rPr lang="de-DE" sz="1000" dirty="0" err="1"/>
              <a:t>vállalatok</a:t>
            </a:r>
            <a:r>
              <a:rPr lang="de-DE" sz="1000" dirty="0"/>
              <a:t> </a:t>
            </a:r>
            <a:r>
              <a:rPr lang="de-DE" sz="1000" dirty="0" err="1"/>
              <a:t>tartoznak</a:t>
            </a:r>
            <a:r>
              <a:rPr lang="de-DE" sz="1000" dirty="0"/>
              <a:t>.</a:t>
            </a:r>
          </a:p>
        </p:txBody>
      </p:sp>
      <p:pic>
        <p:nvPicPr>
          <p:cNvPr id="57348" name="Bild 5" descr="Kast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700" y="1487488"/>
            <a:ext cx="29797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hteck 10"/>
          <p:cNvSpPr>
            <a:spLocks noChangeArrowheads="1"/>
          </p:cNvSpPr>
          <p:nvPr/>
        </p:nvSpPr>
        <p:spPr bwMode="auto">
          <a:xfrm>
            <a:off x="1346200" y="1746250"/>
            <a:ext cx="2613025" cy="259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300" b="1" dirty="0" err="1" smtClean="0">
                <a:solidFill>
                  <a:schemeClr val="bg1"/>
                </a:solidFill>
                <a:latin typeface="Calibri" pitchFamily="34" charset="0"/>
              </a:rPr>
              <a:t>Az</a:t>
            </a:r>
            <a:r>
              <a:rPr lang="de-DE" sz="13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300" b="1" dirty="0" err="1" smtClean="0">
                <a:solidFill>
                  <a:schemeClr val="bg1"/>
                </a:solidFill>
                <a:latin typeface="Calibri" pitchFamily="34" charset="0"/>
              </a:rPr>
              <a:t>euròpai</a:t>
            </a:r>
            <a:r>
              <a:rPr lang="de-DE" sz="13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300" b="1" dirty="0" err="1" smtClean="0">
                <a:solidFill>
                  <a:schemeClr val="bg1"/>
                </a:solidFill>
                <a:latin typeface="Calibri" pitchFamily="34" charset="0"/>
              </a:rPr>
              <a:t>tanulmány</a:t>
            </a:r>
            <a:r>
              <a:rPr lang="de-DE" sz="13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300" b="1" dirty="0" err="1" smtClean="0">
                <a:solidFill>
                  <a:schemeClr val="bg1"/>
                </a:solidFill>
                <a:latin typeface="Calibri" pitchFamily="34" charset="0"/>
              </a:rPr>
              <a:t>tavalyi</a:t>
            </a:r>
            <a:r>
              <a:rPr lang="de-DE" sz="13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300" b="1" dirty="0" err="1" smtClean="0">
                <a:solidFill>
                  <a:schemeClr val="bg1"/>
                </a:solidFill>
                <a:latin typeface="Calibri" pitchFamily="34" charset="0"/>
              </a:rPr>
              <a:t>adatai</a:t>
            </a:r>
            <a:r>
              <a:rPr lang="de-DE" sz="1300" b="1" dirty="0" smtClean="0">
                <a:solidFill>
                  <a:schemeClr val="bg1"/>
                </a:solidFill>
                <a:latin typeface="Calibri" pitchFamily="34" charset="0"/>
              </a:rPr>
              <a:t> 13/14</a:t>
            </a:r>
            <a:r>
              <a:rPr lang="de-DE" sz="1300" b="1" dirty="0">
                <a:solidFill>
                  <a:schemeClr val="bg1"/>
                </a:solidFill>
                <a:latin typeface="Calibri" pitchFamily="34" charset="0"/>
              </a:rPr>
              <a:t>: </a:t>
            </a:r>
            <a:br>
              <a:rPr lang="de-DE" sz="13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300" b="1" dirty="0">
                <a:solidFill>
                  <a:srgbClr val="FFFFFF"/>
                </a:solidFill>
                <a:latin typeface="Calibri" pitchFamily="34" charset="0"/>
              </a:rPr>
              <a:t> </a:t>
            </a:r>
          </a:p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hu-HU" sz="1000" b="1" dirty="0">
                <a:solidFill>
                  <a:srgbClr val="FFFFFF"/>
                </a:solidFill>
                <a:latin typeface="Calibri" pitchFamily="34" charset="0"/>
              </a:rPr>
              <a:t>Európa legnagyobb, a felsőoktatási intézetek  hallgatóinak felmérése </a:t>
            </a:r>
            <a:r>
              <a:rPr lang="hu-HU" sz="1000" b="1" dirty="0" smtClean="0">
                <a:solidFill>
                  <a:srgbClr val="FFFFFF"/>
                </a:solidFill>
                <a:latin typeface="Calibri" pitchFamily="34" charset="0"/>
              </a:rPr>
              <a:t>több</a:t>
            </a:r>
            <a:r>
              <a:rPr lang="de-DE" sz="1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hu-HU" sz="1000" b="1" dirty="0" smtClean="0">
                <a:solidFill>
                  <a:srgbClr val="FFFFFF"/>
                </a:solidFill>
                <a:latin typeface="Calibri" pitchFamily="34" charset="0"/>
              </a:rPr>
              <a:t>mint </a:t>
            </a:r>
            <a:r>
              <a:rPr lang="de-DE" sz="1000" b="1" dirty="0">
                <a:solidFill>
                  <a:srgbClr val="FFFFFF"/>
                </a:solidFill>
                <a:latin typeface="Calibri" pitchFamily="34" charset="0"/>
              </a:rPr>
              <a:t>300.000 </a:t>
            </a:r>
            <a:r>
              <a:rPr lang="de-DE" sz="1000" b="1" dirty="0" err="1" smtClean="0">
                <a:solidFill>
                  <a:srgbClr val="FFFFFF"/>
                </a:solidFill>
                <a:latin typeface="Calibri" pitchFamily="34" charset="0"/>
              </a:rPr>
              <a:t>hallgató</a:t>
            </a:r>
            <a:r>
              <a:rPr lang="hu-HU" sz="1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hu-HU" sz="1000" b="1" dirty="0">
                <a:solidFill>
                  <a:srgbClr val="FFFFFF"/>
                </a:solidFill>
                <a:latin typeface="Calibri" pitchFamily="34" charset="0"/>
              </a:rPr>
              <a:t>és </a:t>
            </a:r>
            <a:r>
              <a:rPr lang="de-DE" sz="1000" b="1" dirty="0">
                <a:solidFill>
                  <a:srgbClr val="FFFFFF"/>
                </a:solidFill>
                <a:latin typeface="Calibri" pitchFamily="34" charset="0"/>
              </a:rPr>
              <a:t>1000 </a:t>
            </a:r>
            <a:r>
              <a:rPr lang="hu-HU" sz="1000" b="1" dirty="0">
                <a:solidFill>
                  <a:srgbClr val="FFFFFF"/>
                </a:solidFill>
                <a:latin typeface="Calibri" pitchFamily="34" charset="0"/>
              </a:rPr>
              <a:t>felsőokatatási intézet részvételével</a:t>
            </a:r>
          </a:p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hu-HU" sz="1000" b="1" dirty="0">
                <a:solidFill>
                  <a:srgbClr val="FFFFFF"/>
                </a:solidFill>
                <a:latin typeface="Calibri" pitchFamily="34" charset="0"/>
              </a:rPr>
              <a:t>Felmérési időszak</a:t>
            </a:r>
            <a:r>
              <a:rPr lang="de-DE" sz="1000" b="1" dirty="0">
                <a:solidFill>
                  <a:srgbClr val="FFFFFF"/>
                </a:solidFill>
                <a:latin typeface="Calibri" pitchFamily="34" charset="0"/>
              </a:rPr>
              <a:t>: </a:t>
            </a:r>
            <a:br>
              <a:rPr lang="de-DE" sz="1000" b="1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de-DE" sz="1000" b="1" dirty="0" err="1" smtClean="0">
                <a:solidFill>
                  <a:srgbClr val="FFFFFF"/>
                </a:solidFill>
                <a:latin typeface="Calibri" pitchFamily="34" charset="0"/>
              </a:rPr>
              <a:t>Sze</a:t>
            </a:r>
            <a:r>
              <a:rPr lang="hu-HU" sz="1000" b="1" dirty="0">
                <a:solidFill>
                  <a:srgbClr val="FFFFFF"/>
                </a:solidFill>
                <a:latin typeface="Calibri" pitchFamily="34" charset="0"/>
              </a:rPr>
              <a:t>ptember </a:t>
            </a:r>
            <a:r>
              <a:rPr lang="de-DE" sz="1000" b="1" dirty="0">
                <a:solidFill>
                  <a:srgbClr val="FFFFFF"/>
                </a:solidFill>
                <a:latin typeface="Calibri" pitchFamily="34" charset="0"/>
              </a:rPr>
              <a:t>2013 – </a:t>
            </a:r>
            <a:r>
              <a:rPr lang="de-DE" sz="1000" b="1" dirty="0" err="1" smtClean="0">
                <a:solidFill>
                  <a:srgbClr val="FFFFFF"/>
                </a:solidFill>
                <a:latin typeface="Calibri" pitchFamily="34" charset="0"/>
              </a:rPr>
              <a:t>Február</a:t>
            </a:r>
            <a:r>
              <a:rPr lang="de-DE" sz="1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de-DE" sz="1000" b="1" dirty="0">
                <a:solidFill>
                  <a:srgbClr val="FFFFFF"/>
                </a:solidFill>
                <a:latin typeface="Calibri" pitchFamily="34" charset="0"/>
              </a:rPr>
              <a:t>2014</a:t>
            </a:r>
          </a:p>
          <a:p>
            <a:pPr>
              <a:spcAft>
                <a:spcPts val="800"/>
              </a:spcAft>
              <a:buFont typeface="Arial" charset="0"/>
              <a:buChar char="•"/>
            </a:pP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Magyarországon</a:t>
            </a: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 12.117 </a:t>
            </a: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megkérdezett</a:t>
            </a:r>
            <a:endParaRPr lang="de-DE" sz="1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Kiadások</a:t>
            </a: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 / </a:t>
            </a: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Szakirányok</a:t>
            </a: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:        </a:t>
            </a:r>
            <a:endParaRPr lang="de-DE" sz="1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Aft>
                <a:spcPts val="200"/>
              </a:spcAft>
              <a:buFont typeface="Symbol" pitchFamily="18" charset="2"/>
              <a:buChar char="-"/>
            </a:pP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Gazdasági</a:t>
            </a: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000" b="1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mintegy</a:t>
            </a: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 4.184 </a:t>
            </a: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megkérdezett</a:t>
            </a:r>
            <a:endParaRPr lang="de-DE" sz="1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Aft>
                <a:spcPts val="200"/>
              </a:spcAft>
              <a:buFont typeface="Symbol" pitchFamily="18" charset="2"/>
              <a:buChar char="-"/>
            </a:pP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 Mérnöki /IT </a:t>
            </a:r>
            <a:r>
              <a:rPr lang="de-DE" sz="1000" b="1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mintegy</a:t>
            </a:r>
            <a:r>
              <a:rPr lang="de-DE" sz="1000" b="1" dirty="0" smtClean="0">
                <a:solidFill>
                  <a:schemeClr val="bg1"/>
                </a:solidFill>
                <a:latin typeface="Calibri" pitchFamily="34" charset="0"/>
              </a:rPr>
              <a:t> 4.498 </a:t>
            </a:r>
            <a:r>
              <a:rPr lang="de-DE" sz="1000" b="1" dirty="0" err="1" smtClean="0">
                <a:solidFill>
                  <a:schemeClr val="bg1"/>
                </a:solidFill>
                <a:latin typeface="Calibri" pitchFamily="34" charset="0"/>
              </a:rPr>
              <a:t>megkérdezett</a:t>
            </a:r>
            <a:endParaRPr lang="de-DE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350" name="Rechteck 12"/>
          <p:cNvSpPr>
            <a:spLocks noChangeArrowheads="1"/>
          </p:cNvSpPr>
          <p:nvPr/>
        </p:nvSpPr>
        <p:spPr bwMode="auto">
          <a:xfrm>
            <a:off x="4344988" y="1720850"/>
            <a:ext cx="262731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algn="just"/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Az együttműködés az Önök számára akkor érdekes, amennyiben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…</a:t>
            </a:r>
          </a:p>
          <a:p>
            <a:pPr indent="3175" algn="just"/>
            <a:endParaRPr lang="de-DE" sz="1400" b="1" dirty="0">
              <a:solidFill>
                <a:srgbClr val="004456"/>
              </a:solidFill>
              <a:latin typeface="Calibri" pitchFamily="34" charset="0"/>
            </a:endParaRPr>
          </a:p>
          <a:p>
            <a:pPr indent="3175"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>
                <a:latin typeface="Calibri" pitchFamily="34" charset="0"/>
              </a:rPr>
              <a:t>…</a:t>
            </a:r>
            <a:r>
              <a:rPr lang="hu-HU" sz="1000" dirty="0">
                <a:latin typeface="Calibri" pitchFamily="34" charset="0"/>
              </a:rPr>
              <a:t>Érvényes és emp</a:t>
            </a:r>
            <a:r>
              <a:rPr lang="de-DE" sz="1000" dirty="0" err="1">
                <a:latin typeface="Calibri" pitchFamily="34" charset="0"/>
              </a:rPr>
              <a:t>írikus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adatokra</a:t>
            </a:r>
            <a:r>
              <a:rPr lang="de-DE" sz="1000" dirty="0">
                <a:latin typeface="Calibri" pitchFamily="34" charset="0"/>
              </a:rPr>
              <a:t> van </a:t>
            </a:r>
            <a:r>
              <a:rPr lang="de-DE" sz="1000" dirty="0" err="1">
                <a:latin typeface="Calibri" pitchFamily="34" charset="0"/>
              </a:rPr>
              <a:t>szüks</a:t>
            </a:r>
            <a:r>
              <a:rPr lang="hu-HU" sz="1000" dirty="0">
                <a:latin typeface="Calibri" pitchFamily="34" charset="0"/>
              </a:rPr>
              <a:t>égük a hallgatók elégedettségi profiljához.</a:t>
            </a:r>
            <a:endParaRPr lang="de-DE" sz="1000" dirty="0">
              <a:latin typeface="Calibri" pitchFamily="34" charset="0"/>
            </a:endParaRPr>
          </a:p>
          <a:p>
            <a:pPr indent="3175"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>
                <a:latin typeface="Calibri" pitchFamily="34" charset="0"/>
              </a:rPr>
              <a:t>…</a:t>
            </a:r>
            <a:r>
              <a:rPr lang="hu-HU" sz="1000" dirty="0">
                <a:latin typeface="Calibri" pitchFamily="34" charset="0"/>
              </a:rPr>
              <a:t>A főiskolák és egyetemek hivatalos rangsorolása mellett tudni szeretnék, hogy intézetük hol áll németországi és európai viszonylatban.</a:t>
            </a:r>
          </a:p>
          <a:p>
            <a:pPr indent="3175"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>
                <a:latin typeface="Calibri" pitchFamily="34" charset="0"/>
              </a:rPr>
              <a:t>…</a:t>
            </a:r>
            <a:r>
              <a:rPr lang="hu-HU" sz="1000" dirty="0">
                <a:latin typeface="Calibri" pitchFamily="34" charset="0"/>
              </a:rPr>
              <a:t>Tudni szeretnék, hogy hallagtóik számára mely felsőoktatási intézetek jönnek szám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tásba.</a:t>
            </a:r>
            <a:endParaRPr lang="de-DE" sz="1000" dirty="0">
              <a:latin typeface="Calibri" pitchFamily="34" charset="0"/>
            </a:endParaRPr>
          </a:p>
          <a:p>
            <a:pPr indent="3175"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>
                <a:latin typeface="Calibri" pitchFamily="34" charset="0"/>
              </a:rPr>
              <a:t>…</a:t>
            </a:r>
            <a:r>
              <a:rPr lang="hu-HU" sz="1000" dirty="0">
                <a:latin typeface="Calibri" pitchFamily="34" charset="0"/>
              </a:rPr>
              <a:t>A hallgatók hivatási és karrierrel kapcsolatos véleményeinek elemzési adatával támogatni szeretnék a Karrier Szolgáltatók munkáját.</a:t>
            </a:r>
          </a:p>
          <a:p>
            <a:pPr indent="3175" algn="just">
              <a:spcAft>
                <a:spcPts val="200"/>
              </a:spcAft>
              <a:buFont typeface="Arial" charset="0"/>
              <a:buChar char="•"/>
            </a:pPr>
            <a:r>
              <a:rPr lang="de-DE" sz="1000" dirty="0">
                <a:latin typeface="Calibri" pitchFamily="34" charset="0"/>
              </a:rPr>
              <a:t>…</a:t>
            </a:r>
            <a:r>
              <a:rPr lang="hu-HU" sz="1000" dirty="0">
                <a:latin typeface="Calibri" pitchFamily="34" charset="0"/>
              </a:rPr>
              <a:t>Az Önök </a:t>
            </a:r>
            <a:r>
              <a:rPr lang="de-DE" sz="1000" dirty="0" err="1" smtClean="0">
                <a:latin typeface="Calibri" pitchFamily="34" charset="0"/>
              </a:rPr>
              <a:t>számára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hu-HU" sz="1000" dirty="0" smtClean="0">
                <a:latin typeface="Calibri" pitchFamily="34" charset="0"/>
              </a:rPr>
              <a:t>érdekelt </a:t>
            </a:r>
            <a:r>
              <a:rPr lang="hu-HU" sz="1000" dirty="0">
                <a:latin typeface="Calibri" pitchFamily="34" charset="0"/>
              </a:rPr>
              <a:t>munkavállalókkal és cégekel történő együttműködést szeretnék optimalizálni. 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57351" name="Rechteck 17"/>
          <p:cNvSpPr>
            <a:spLocks noChangeArrowheads="1"/>
          </p:cNvSpPr>
          <p:nvPr/>
        </p:nvSpPr>
        <p:spPr bwMode="auto">
          <a:xfrm>
            <a:off x="1403350" y="9712325"/>
            <a:ext cx="3781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b="1" dirty="0">
                <a:solidFill>
                  <a:srgbClr val="0091C9"/>
                </a:solidFill>
                <a:latin typeface="Calibri" pitchFamily="34" charset="0"/>
              </a:rPr>
              <a:t>Kérdése van</a:t>
            </a:r>
            <a:r>
              <a:rPr lang="de-DE" sz="1000" b="1" dirty="0">
                <a:solidFill>
                  <a:srgbClr val="0091C9"/>
                </a:solidFill>
                <a:latin typeface="Calibri" pitchFamily="34" charset="0"/>
              </a:rPr>
              <a:t>? </a:t>
            </a:r>
            <a:r>
              <a:rPr lang="hu-HU" sz="1000" b="1" dirty="0">
                <a:solidFill>
                  <a:srgbClr val="0091C9"/>
                </a:solidFill>
                <a:latin typeface="Calibri" pitchFamily="34" charset="0"/>
              </a:rPr>
              <a:t>Sz</a:t>
            </a:r>
            <a:r>
              <a:rPr lang="de-DE" sz="1000" b="1" dirty="0" err="1">
                <a:solidFill>
                  <a:srgbClr val="0091C9"/>
                </a:solidFill>
                <a:latin typeface="Calibri" pitchFamily="34" charset="0"/>
              </a:rPr>
              <a:t>ívesen</a:t>
            </a:r>
            <a:r>
              <a:rPr lang="de-DE" sz="1000" b="1" dirty="0">
                <a:solidFill>
                  <a:srgbClr val="0091C9"/>
                </a:solidFill>
                <a:latin typeface="Calibri" pitchFamily="34" charset="0"/>
              </a:rPr>
              <a:t> </a:t>
            </a:r>
            <a:r>
              <a:rPr lang="de-DE" sz="1000" b="1" dirty="0" err="1">
                <a:solidFill>
                  <a:srgbClr val="0091C9"/>
                </a:solidFill>
                <a:latin typeface="Calibri" pitchFamily="34" charset="0"/>
              </a:rPr>
              <a:t>válaszolok</a:t>
            </a:r>
            <a:r>
              <a:rPr lang="de-DE" sz="1000" b="1" dirty="0">
                <a:solidFill>
                  <a:srgbClr val="0091C9"/>
                </a:solidFill>
                <a:latin typeface="Calibri" pitchFamily="34" charset="0"/>
              </a:rPr>
              <a:t> </a:t>
            </a:r>
            <a:r>
              <a:rPr lang="hu-HU" sz="1000" b="1" dirty="0">
                <a:solidFill>
                  <a:srgbClr val="0091C9"/>
                </a:solidFill>
                <a:latin typeface="Calibri" pitchFamily="34" charset="0"/>
              </a:rPr>
              <a:t>Önnek</a:t>
            </a:r>
            <a:r>
              <a:rPr lang="de-DE" sz="1000" b="1" dirty="0">
                <a:solidFill>
                  <a:srgbClr val="0091C9"/>
                </a:solidFill>
                <a:latin typeface="Calibri" pitchFamily="34" charset="0"/>
              </a:rPr>
              <a:t>:</a:t>
            </a:r>
          </a:p>
          <a:p>
            <a:r>
              <a:rPr lang="de-DE" sz="1000" dirty="0" smtClean="0">
                <a:solidFill>
                  <a:schemeClr val="accent1"/>
                </a:solidFill>
                <a:latin typeface="Calibri" pitchFamily="34" charset="0"/>
              </a:rPr>
              <a:t>Katalin Lakos-Kuzev </a:t>
            </a:r>
            <a:r>
              <a:rPr lang="de-DE" sz="1000" dirty="0">
                <a:solidFill>
                  <a:schemeClr val="accent1"/>
                </a:solidFill>
                <a:latin typeface="Calibri" pitchFamily="34" charset="0"/>
              </a:rPr>
              <a:t>– </a:t>
            </a:r>
            <a:r>
              <a:rPr lang="de-DE" sz="1000" dirty="0" smtClean="0">
                <a:solidFill>
                  <a:schemeClr val="accent1"/>
                </a:solidFill>
                <a:latin typeface="Calibri" pitchFamily="34" charset="0"/>
              </a:rPr>
              <a:t>University Relations Manager</a:t>
            </a:r>
            <a:endParaRPr lang="de-DE" sz="1000" dirty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de-DE" sz="1000" dirty="0">
                <a:solidFill>
                  <a:schemeClr val="accent1"/>
                </a:solidFill>
                <a:latin typeface="Calibri" pitchFamily="34" charset="0"/>
              </a:rPr>
              <a:t>E-Mail: </a:t>
            </a:r>
            <a:r>
              <a:rPr lang="de-DE" sz="1000" dirty="0" smtClean="0">
                <a:solidFill>
                  <a:schemeClr val="accent1"/>
                </a:solidFill>
                <a:latin typeface="Calibri" pitchFamily="34" charset="0"/>
              </a:rPr>
              <a:t>katalin.lakos-kuzev@trendence.com</a:t>
            </a:r>
            <a:endParaRPr lang="de-DE" sz="1000" dirty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de-DE" sz="1000" dirty="0">
                <a:solidFill>
                  <a:schemeClr val="accent1"/>
                </a:solidFill>
                <a:latin typeface="Calibri" pitchFamily="34" charset="0"/>
              </a:rPr>
              <a:t>Telefon: 0049 (0)30-259 29 </a:t>
            </a:r>
            <a:r>
              <a:rPr lang="de-DE" sz="1000" dirty="0" smtClean="0">
                <a:solidFill>
                  <a:schemeClr val="accent1"/>
                </a:solidFill>
                <a:latin typeface="Calibri" pitchFamily="34" charset="0"/>
              </a:rPr>
              <a:t>88-0</a:t>
            </a:r>
            <a:endParaRPr lang="de-DE" sz="14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57352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55700" y="5340350"/>
            <a:ext cx="29797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Rechteck 22"/>
          <p:cNvSpPr>
            <a:spLocks noChangeArrowheads="1"/>
          </p:cNvSpPr>
          <p:nvPr/>
        </p:nvSpPr>
        <p:spPr bwMode="auto">
          <a:xfrm>
            <a:off x="1331913" y="5495925"/>
            <a:ext cx="26273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/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A hallgatók ösztönzése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…</a:t>
            </a:r>
          </a:p>
          <a:p>
            <a:pPr indent="3175" algn="just"/>
            <a:endParaRPr lang="de-DE" sz="1400" b="1" dirty="0">
              <a:solidFill>
                <a:srgbClr val="004456"/>
              </a:solidFill>
              <a:latin typeface="Calibri" pitchFamily="34" charset="0"/>
            </a:endParaRPr>
          </a:p>
          <a:p>
            <a:pPr indent="3175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 smtClean="0">
                <a:latin typeface="Calibri" pitchFamily="34" charset="0"/>
              </a:rPr>
              <a:t>Értékes </a:t>
            </a:r>
            <a:r>
              <a:rPr lang="hu-HU" sz="1000" dirty="0">
                <a:latin typeface="Calibri" pitchFamily="34" charset="0"/>
              </a:rPr>
              <a:t>nyeremények</a:t>
            </a:r>
            <a:r>
              <a:rPr lang="de-DE" sz="1000" dirty="0">
                <a:latin typeface="Calibri" pitchFamily="34" charset="0"/>
              </a:rPr>
              <a:t> </a:t>
            </a:r>
          </a:p>
          <a:p>
            <a:pPr indent="3175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A tavalyi felmérés eredménye megtekinthető és egyszerűen </a:t>
            </a:r>
            <a:r>
              <a:rPr lang="hu-HU" sz="1000" dirty="0" smtClean="0">
                <a:latin typeface="Calibri" pitchFamily="34" charset="0"/>
              </a:rPr>
              <a:t>let</a:t>
            </a:r>
            <a:r>
              <a:rPr lang="de-DE" sz="1000" dirty="0" smtClean="0">
                <a:latin typeface="Calibri" pitchFamily="34" charset="0"/>
              </a:rPr>
              <a:t>ö</a:t>
            </a:r>
            <a:r>
              <a:rPr lang="hu-HU" sz="1000" dirty="0" smtClean="0">
                <a:latin typeface="Calibri" pitchFamily="34" charset="0"/>
              </a:rPr>
              <a:t>lthető</a:t>
            </a:r>
            <a:endParaRPr lang="de-DE" sz="1000" dirty="0">
              <a:latin typeface="Calibri" pitchFamily="34" charset="0"/>
            </a:endParaRPr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Információ a munkaidő és a kereseti elképzelésekről</a:t>
            </a:r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kedvelt és előnyben részes</a:t>
            </a:r>
            <a:r>
              <a:rPr lang="de-DE" sz="1000" dirty="0" err="1">
                <a:latin typeface="Calibri" pitchFamily="34" charset="0"/>
              </a:rPr>
              <a:t>ített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munkáltatók</a:t>
            </a:r>
            <a:endParaRPr lang="de-DE" sz="1000" dirty="0">
              <a:latin typeface="Calibri" pitchFamily="34" charset="0"/>
            </a:endParaRPr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Álatlános irányelvek a munkaerőpiacon</a:t>
            </a:r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de-DE" sz="1000" dirty="0">
                <a:latin typeface="Calibri" pitchFamily="34" charset="0"/>
              </a:rPr>
              <a:t>…</a:t>
            </a:r>
            <a:r>
              <a:rPr lang="hu-HU" sz="1000" dirty="0">
                <a:latin typeface="Calibri" pitchFamily="34" charset="0"/>
              </a:rPr>
              <a:t>és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számos az egyéni karriertervezéssel kapcsolatos egyéb információ</a:t>
            </a:r>
            <a:endParaRPr lang="de-DE" sz="1000" dirty="0">
              <a:latin typeface="Calibri" pitchFamily="34" charset="0"/>
            </a:endParaRPr>
          </a:p>
          <a:p>
            <a:pPr indent="3175" algn="just">
              <a:spcAft>
                <a:spcPts val="200"/>
              </a:spcAft>
              <a:buFont typeface="Arial" charset="0"/>
              <a:buChar char="•"/>
            </a:pPr>
            <a:endParaRPr lang="de-DE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5" descr="Kasten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65225" y="5078413"/>
            <a:ext cx="6175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feld 13"/>
          <p:cNvSpPr txBox="1">
            <a:spLocks noChangeArrowheads="1"/>
          </p:cNvSpPr>
          <p:nvPr/>
        </p:nvSpPr>
        <p:spPr bwMode="auto">
          <a:xfrm>
            <a:off x="1190625" y="215900"/>
            <a:ext cx="548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>
                <a:latin typeface="Calibri" pitchFamily="34" charset="0"/>
              </a:rPr>
              <a:t>Milyen előnyök vannak</a:t>
            </a:r>
            <a:endParaRPr lang="de-DE" sz="3200" b="1">
              <a:latin typeface="Calibri" pitchFamily="34" charset="0"/>
            </a:endParaRPr>
          </a:p>
          <a:p>
            <a:r>
              <a:rPr lang="hu-HU" sz="1600">
                <a:latin typeface="Calibri" pitchFamily="34" charset="0"/>
              </a:rPr>
              <a:t>Minőségmenedszment</a:t>
            </a:r>
            <a:r>
              <a:rPr lang="de-DE" sz="1600">
                <a:latin typeface="Calibri" pitchFamily="34" charset="0"/>
              </a:rPr>
              <a:t>, </a:t>
            </a:r>
            <a:r>
              <a:rPr lang="hu-HU" sz="1600">
                <a:latin typeface="Calibri" pitchFamily="34" charset="0"/>
              </a:rPr>
              <a:t>Karrier Szolgáltatás</a:t>
            </a:r>
            <a:r>
              <a:rPr lang="de-DE" sz="1600">
                <a:latin typeface="Calibri" pitchFamily="34" charset="0"/>
              </a:rPr>
              <a:t>,</a:t>
            </a:r>
            <a:r>
              <a:rPr lang="hu-HU" sz="1600">
                <a:latin typeface="Calibri" pitchFamily="34" charset="0"/>
              </a:rPr>
              <a:t> Marketing</a:t>
            </a:r>
            <a:endParaRPr lang="de-DE" sz="1600">
              <a:latin typeface="Calibri" pitchFamily="34" charset="0"/>
            </a:endParaRPr>
          </a:p>
        </p:txBody>
      </p:sp>
      <p:sp>
        <p:nvSpPr>
          <p:cNvPr id="58371" name="Rechteck 14"/>
          <p:cNvSpPr>
            <a:spLocks noChangeArrowheads="1"/>
          </p:cNvSpPr>
          <p:nvPr/>
        </p:nvSpPr>
        <p:spPr bwMode="auto">
          <a:xfrm>
            <a:off x="1293813" y="5354638"/>
            <a:ext cx="573087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A </a:t>
            </a:r>
            <a:r>
              <a:rPr lang="de-DE" sz="1300" b="1" dirty="0" err="1">
                <a:solidFill>
                  <a:srgbClr val="0091C9"/>
                </a:solidFill>
                <a:latin typeface="Calibri" pitchFamily="34" charset="0"/>
              </a:rPr>
              <a:t>felmérés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 </a:t>
            </a:r>
            <a:r>
              <a:rPr lang="de-DE" sz="1300" b="1" dirty="0" err="1">
                <a:solidFill>
                  <a:srgbClr val="0091C9"/>
                </a:solidFill>
                <a:latin typeface="Calibri" pitchFamily="34" charset="0"/>
              </a:rPr>
              <a:t>tartalma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 </a:t>
            </a:r>
            <a:r>
              <a:rPr lang="de-DE" sz="1300" b="1" dirty="0" err="1">
                <a:solidFill>
                  <a:srgbClr val="0091C9"/>
                </a:solidFill>
                <a:latin typeface="Calibri" pitchFamily="34" charset="0"/>
              </a:rPr>
              <a:t>többek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 </a:t>
            </a:r>
            <a:r>
              <a:rPr lang="de-DE" sz="1300" b="1" dirty="0" err="1">
                <a:solidFill>
                  <a:srgbClr val="0091C9"/>
                </a:solidFill>
                <a:latin typeface="Calibri" pitchFamily="34" charset="0"/>
              </a:rPr>
              <a:t>között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: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Újonnan kidolgozott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b="1" dirty="0">
                <a:latin typeface="Calibri" pitchFamily="34" charset="0"/>
              </a:rPr>
              <a:t>Felsőoktatás</a:t>
            </a:r>
            <a:r>
              <a:rPr lang="de-DE" sz="1000" b="1" dirty="0">
                <a:latin typeface="Calibri" pitchFamily="34" charset="0"/>
              </a:rPr>
              <a:t>-</a:t>
            </a:r>
            <a:r>
              <a:rPr lang="hu-HU" sz="1000" b="1" dirty="0">
                <a:latin typeface="Calibri" pitchFamily="34" charset="0"/>
              </a:rPr>
              <a:t>visszajelzési</a:t>
            </a:r>
            <a:r>
              <a:rPr lang="hu-HU" sz="1000" dirty="0">
                <a:latin typeface="Calibri" pitchFamily="34" charset="0"/>
              </a:rPr>
              <a:t> koncepció</a:t>
            </a:r>
            <a:r>
              <a:rPr lang="de-DE" sz="1000" dirty="0">
                <a:latin typeface="Calibri" pitchFamily="34" charset="0"/>
              </a:rPr>
              <a:t>: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de-DE" sz="1000" dirty="0">
                <a:latin typeface="Calibri" pitchFamily="34" charset="0"/>
              </a:rPr>
              <a:t>10 </a:t>
            </a:r>
            <a:r>
              <a:rPr lang="hu-HU" sz="1000" dirty="0">
                <a:latin typeface="Calibri" pitchFamily="34" charset="0"/>
              </a:rPr>
              <a:t>különböző vizsgálni k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vánt téma az oktatásban </a:t>
            </a:r>
            <a:r>
              <a:rPr lang="hu-HU" sz="1000" dirty="0" smtClean="0">
                <a:latin typeface="Calibri" pitchFamily="34" charset="0"/>
              </a:rPr>
              <a:t>résztvevő </a:t>
            </a:r>
            <a:r>
              <a:rPr lang="hu-HU" sz="1000" dirty="0">
                <a:latin typeface="Calibri" pitchFamily="34" charset="0"/>
              </a:rPr>
              <a:t>előadóktól kezdve a könyvtár felszereltségéig</a:t>
            </a:r>
            <a:endParaRPr lang="de-DE" sz="1000" dirty="0">
              <a:latin typeface="Calibri" pitchFamily="34" charset="0"/>
            </a:endParaRP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u-HU" sz="1000" dirty="0">
                <a:latin typeface="Calibri" pitchFamily="34" charset="0"/>
              </a:rPr>
              <a:t>A vizsgálni k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vánt témát</a:t>
            </a:r>
            <a:r>
              <a:rPr lang="de-DE" sz="1000" dirty="0">
                <a:latin typeface="Calibri" pitchFamily="34" charset="0"/>
              </a:rPr>
              <a:t> 28 </a:t>
            </a:r>
            <a:r>
              <a:rPr lang="hu-HU" sz="1000" dirty="0">
                <a:latin typeface="Calibri" pitchFamily="34" charset="0"/>
              </a:rPr>
              <a:t>mérési kritérium alapján mérjük</a:t>
            </a:r>
            <a:r>
              <a:rPr lang="de-DE" sz="1000" dirty="0">
                <a:latin typeface="Calibri" pitchFamily="34" charset="0"/>
              </a:rPr>
              <a:t>. 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de-DE" sz="1000" dirty="0">
                <a:latin typeface="Calibri" pitchFamily="34" charset="0"/>
              </a:rPr>
              <a:t>A </a:t>
            </a:r>
            <a:r>
              <a:rPr lang="hu-HU" sz="1000" dirty="0">
                <a:latin typeface="Calibri" pitchFamily="34" charset="0"/>
              </a:rPr>
              <a:t>mérési kritériumokat még a felmérés előtt a </a:t>
            </a:r>
            <a:r>
              <a:rPr lang="hu-HU" sz="1000" dirty="0" smtClean="0">
                <a:latin typeface="Calibri" pitchFamily="34" charset="0"/>
              </a:rPr>
              <a:t>t</a:t>
            </a:r>
            <a:r>
              <a:rPr lang="de-DE" sz="1000" dirty="0" err="1" smtClean="0">
                <a:latin typeface="Calibri" pitchFamily="34" charset="0"/>
              </a:rPr>
              <a:t>re</a:t>
            </a:r>
            <a:r>
              <a:rPr lang="hu-HU" sz="1000" dirty="0" smtClean="0">
                <a:latin typeface="Calibri" pitchFamily="34" charset="0"/>
              </a:rPr>
              <a:t>ndence </a:t>
            </a:r>
            <a:r>
              <a:rPr lang="hu-HU" sz="1000" dirty="0">
                <a:latin typeface="Calibri" pitchFamily="34" charset="0"/>
              </a:rPr>
              <a:t>piackutatási panel és formák alapján kidolgozzuk és ezek pontosan azt mérik, hogy pl. a hallgatók mit értenek a jó tan</a:t>
            </a:r>
            <a:r>
              <a:rPr lang="de-DE" sz="1000" dirty="0" err="1">
                <a:latin typeface="Calibri" pitchFamily="34" charset="0"/>
              </a:rPr>
              <a:t>ít</a:t>
            </a:r>
            <a:r>
              <a:rPr lang="hu-HU" sz="1000" dirty="0">
                <a:latin typeface="Calibri" pitchFamily="34" charset="0"/>
              </a:rPr>
              <a:t>ás fogalma alatt.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hu-HU" sz="1000" dirty="0">
                <a:latin typeface="Calibri" pitchFamily="34" charset="0"/>
              </a:rPr>
              <a:t>Visszajelzés</a:t>
            </a:r>
            <a:r>
              <a:rPr lang="de-DE" sz="1000" dirty="0">
                <a:latin typeface="Calibri" pitchFamily="34" charset="0"/>
              </a:rPr>
              <a:t> / </a:t>
            </a:r>
            <a:r>
              <a:rPr lang="hu-HU" sz="1000" b="1" dirty="0">
                <a:latin typeface="Calibri" pitchFamily="34" charset="0"/>
              </a:rPr>
              <a:t>Az indoklással ellátott </a:t>
            </a:r>
            <a:r>
              <a:rPr lang="hu-HU" sz="1000" dirty="0">
                <a:latin typeface="Calibri" pitchFamily="34" charset="0"/>
              </a:rPr>
              <a:t>értékelés kiegész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ti a portfoliót.</a:t>
            </a:r>
            <a:endParaRPr lang="de-DE" sz="1000" dirty="0">
              <a:latin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b="1" dirty="0">
                <a:latin typeface="Calibri" pitchFamily="34" charset="0"/>
              </a:rPr>
              <a:t>Felsőoktatási intézet, ahol a hallgatók továbbtanulni </a:t>
            </a:r>
            <a:r>
              <a:rPr lang="hu-HU" sz="1000" dirty="0">
                <a:latin typeface="Calibri" pitchFamily="34" charset="0"/>
              </a:rPr>
              <a:t>szeretnének a sikeres középiskolai tanulmányok befejezése után</a:t>
            </a:r>
            <a:endParaRPr lang="de-DE" sz="1000" dirty="0">
              <a:latin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b="1" dirty="0">
                <a:latin typeface="Calibri" pitchFamily="34" charset="0"/>
              </a:rPr>
              <a:t>Ajánlás</a:t>
            </a:r>
            <a:r>
              <a:rPr lang="de-DE" sz="1000" b="1" dirty="0">
                <a:latin typeface="Calibri" pitchFamily="34" charset="0"/>
              </a:rPr>
              <a:t>: </a:t>
            </a:r>
            <a:r>
              <a:rPr lang="hu-HU" sz="1000" dirty="0">
                <a:latin typeface="Calibri" pitchFamily="34" charset="0"/>
              </a:rPr>
              <a:t>Hány hallgató </a:t>
            </a:r>
            <a:r>
              <a:rPr lang="hu-HU" sz="1000" dirty="0" smtClean="0">
                <a:latin typeface="Calibri" pitchFamily="34" charset="0"/>
              </a:rPr>
              <a:t>ajánlaná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hu-HU" sz="1000" dirty="0" smtClean="0">
                <a:latin typeface="Calibri" pitchFamily="34" charset="0"/>
              </a:rPr>
              <a:t>tovább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iskoláját</a:t>
            </a:r>
            <a:r>
              <a:rPr lang="hu-HU" sz="1000" dirty="0" smtClean="0">
                <a:latin typeface="Calibri" pitchFamily="34" charset="0"/>
              </a:rPr>
              <a:t>?</a:t>
            </a:r>
            <a:r>
              <a:rPr lang="de-DE" sz="1000" dirty="0" smtClean="0">
                <a:latin typeface="Calibri" pitchFamily="34" charset="0"/>
              </a:rPr>
              <a:t> </a:t>
            </a:r>
            <a:endParaRPr lang="hu-HU" sz="1000" dirty="0">
              <a:latin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de-DE" sz="1000" b="1" dirty="0" err="1">
                <a:latin typeface="Calibri" pitchFamily="34" charset="0"/>
              </a:rPr>
              <a:t>Karri</a:t>
            </a:r>
            <a:r>
              <a:rPr lang="hu-HU" sz="1000" b="1" dirty="0">
                <a:latin typeface="Calibri" pitchFamily="34" charset="0"/>
              </a:rPr>
              <a:t>errel kapcsoltos témák</a:t>
            </a:r>
            <a:r>
              <a:rPr lang="de-DE" sz="1000" b="1" dirty="0">
                <a:latin typeface="Calibri" pitchFamily="34" charset="0"/>
              </a:rPr>
              <a:t>: </a:t>
            </a:r>
            <a:r>
              <a:rPr lang="hu-HU" sz="1000" dirty="0">
                <a:latin typeface="Calibri" pitchFamily="34" charset="0"/>
              </a:rPr>
              <a:t>Hivatás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és </a:t>
            </a:r>
            <a:r>
              <a:rPr lang="de-DE" sz="1000" dirty="0">
                <a:latin typeface="Calibri" pitchFamily="34" charset="0"/>
              </a:rPr>
              <a:t>Karrier: </a:t>
            </a:r>
            <a:r>
              <a:rPr lang="hu-HU" sz="1000" dirty="0">
                <a:latin typeface="Calibri" pitchFamily="34" charset="0"/>
              </a:rPr>
              <a:t>Milyen </a:t>
            </a:r>
            <a:r>
              <a:rPr lang="hu-HU" sz="1000" dirty="0" smtClean="0">
                <a:latin typeface="Calibri" pitchFamily="34" charset="0"/>
              </a:rPr>
              <a:t>elvárásaik </a:t>
            </a:r>
            <a:r>
              <a:rPr lang="hu-HU" sz="1000" dirty="0">
                <a:latin typeface="Calibri" pitchFamily="34" charset="0"/>
              </a:rPr>
              <a:t>vannank a hallgatóknak az első munkahellyel kapcsolatban, a munkaidőt és a fizetést illetően</a:t>
            </a:r>
            <a:r>
              <a:rPr lang="de-DE" sz="1000" dirty="0">
                <a:latin typeface="Calibri" pitchFamily="34" charset="0"/>
              </a:rPr>
              <a:t>? </a:t>
            </a:r>
            <a:r>
              <a:rPr lang="de-DE" sz="1000" dirty="0">
                <a:latin typeface="Calibri" pitchFamily="34" charset="0"/>
                <a:sym typeface="Symbol" pitchFamily="18" charset="2"/>
              </a:rPr>
              <a:t> </a:t>
            </a:r>
            <a:r>
              <a:rPr lang="de-DE" sz="1000" dirty="0" err="1">
                <a:latin typeface="Calibri" pitchFamily="34" charset="0"/>
              </a:rPr>
              <a:t>Kommunik</a:t>
            </a:r>
            <a:r>
              <a:rPr lang="hu-HU" sz="1000" dirty="0">
                <a:latin typeface="Calibri" pitchFamily="34" charset="0"/>
              </a:rPr>
              <a:t>áció</a:t>
            </a:r>
            <a:r>
              <a:rPr lang="de-DE" sz="1000" dirty="0">
                <a:latin typeface="Calibri" pitchFamily="34" charset="0"/>
              </a:rPr>
              <a:t>: </a:t>
            </a:r>
            <a:r>
              <a:rPr lang="hu-HU" sz="1000" dirty="0">
                <a:latin typeface="Calibri" pitchFamily="34" charset="0"/>
              </a:rPr>
              <a:t>A karrierrel kapcsolatban az információszerzés milyen módját használják</a:t>
            </a:r>
            <a:r>
              <a:rPr lang="de-DE" sz="1000" dirty="0">
                <a:latin typeface="Calibri" pitchFamily="34" charset="0"/>
              </a:rPr>
              <a:t>? </a:t>
            </a:r>
            <a:r>
              <a:rPr lang="hu-HU" sz="1000" dirty="0">
                <a:latin typeface="Calibri" pitchFamily="34" charset="0"/>
              </a:rPr>
              <a:t>Melyek a legkedveltebbek</a:t>
            </a:r>
            <a:r>
              <a:rPr lang="de-DE" sz="1000" dirty="0">
                <a:latin typeface="Calibri" pitchFamily="34" charset="0"/>
              </a:rPr>
              <a:t> – </a:t>
            </a:r>
            <a:r>
              <a:rPr lang="hu-HU" sz="1000" dirty="0">
                <a:latin typeface="Calibri" pitchFamily="34" charset="0"/>
              </a:rPr>
              <a:t>melyeket használják a </a:t>
            </a:r>
            <a:r>
              <a:rPr lang="hu-HU" sz="1000" dirty="0" smtClean="0">
                <a:latin typeface="Calibri" pitchFamily="34" charset="0"/>
              </a:rPr>
              <a:t>vál</a:t>
            </a:r>
            <a:r>
              <a:rPr lang="de-DE" sz="1000" dirty="0" smtClean="0">
                <a:latin typeface="Calibri" pitchFamily="34" charset="0"/>
              </a:rPr>
              <a:t>l</a:t>
            </a:r>
            <a:r>
              <a:rPr lang="hu-HU" sz="1000" dirty="0" smtClean="0">
                <a:latin typeface="Calibri" pitchFamily="34" charset="0"/>
              </a:rPr>
              <a:t>alatok</a:t>
            </a:r>
            <a:r>
              <a:rPr lang="de-DE" sz="1000" dirty="0">
                <a:latin typeface="Calibri" pitchFamily="34" charset="0"/>
              </a:rPr>
              <a:t>? </a:t>
            </a:r>
            <a:r>
              <a:rPr lang="de-DE" sz="1000" dirty="0">
                <a:latin typeface="Calibri" pitchFamily="34" charset="0"/>
                <a:sym typeface="Symbol" pitchFamily="18" charset="2"/>
              </a:rPr>
              <a:t> </a:t>
            </a:r>
            <a:r>
              <a:rPr lang="hu-HU" sz="1000" dirty="0">
                <a:latin typeface="Calibri" pitchFamily="34" charset="0"/>
              </a:rPr>
              <a:t>Munkáltatói attraktiv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tás</a:t>
            </a:r>
            <a:r>
              <a:rPr lang="de-DE" sz="1000" dirty="0">
                <a:latin typeface="Calibri" pitchFamily="34" charset="0"/>
              </a:rPr>
              <a:t>: </a:t>
            </a:r>
            <a:r>
              <a:rPr lang="hu-HU" sz="1000" dirty="0">
                <a:latin typeface="Calibri" pitchFamily="34" charset="0"/>
              </a:rPr>
              <a:t>Mely munkáltatók a legkedveltebbek</a:t>
            </a:r>
            <a:r>
              <a:rPr lang="de-DE" sz="1000" dirty="0">
                <a:latin typeface="Calibri" pitchFamily="34" charset="0"/>
              </a:rPr>
              <a:t>? </a:t>
            </a:r>
            <a:r>
              <a:rPr lang="hu-HU" sz="1000" dirty="0">
                <a:latin typeface="Calibri" pitchFamily="34" charset="0"/>
              </a:rPr>
              <a:t>Aktivitásuk révén melyek maradnak meg a hallgatók elmlékezetében</a:t>
            </a:r>
            <a:r>
              <a:rPr lang="de-DE" sz="1000" dirty="0">
                <a:latin typeface="Calibri" pitchFamily="34" charset="0"/>
              </a:rPr>
              <a:t>? </a:t>
            </a:r>
          </a:p>
        </p:txBody>
      </p:sp>
      <p:pic>
        <p:nvPicPr>
          <p:cNvPr id="58372" name="Bild 5" descr="Kast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8426450"/>
            <a:ext cx="60293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hteck 20"/>
          <p:cNvSpPr>
            <a:spLocks noChangeArrowheads="1"/>
          </p:cNvSpPr>
          <p:nvPr/>
        </p:nvSpPr>
        <p:spPr bwMode="auto">
          <a:xfrm>
            <a:off x="1416050" y="8507413"/>
            <a:ext cx="53911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300" b="1">
                <a:solidFill>
                  <a:srgbClr val="FFFFFF"/>
                </a:solidFill>
                <a:latin typeface="Calibri" pitchFamily="34" charset="0"/>
              </a:rPr>
              <a:t>Jó tudni</a:t>
            </a:r>
            <a:r>
              <a:rPr lang="de-DE" sz="1300" b="1">
                <a:solidFill>
                  <a:srgbClr val="FFFFFF"/>
                </a:solidFill>
                <a:latin typeface="Calibri" pitchFamily="34" charset="0"/>
              </a:rPr>
              <a:t>:</a:t>
            </a:r>
            <a:endParaRPr lang="de-DE" sz="1300"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de-DE" sz="900">
                <a:solidFill>
                  <a:srgbClr val="FFFFFF"/>
                </a:solidFill>
                <a:latin typeface="Calibri" pitchFamily="34" charset="0"/>
              </a:rPr>
              <a:t> </a:t>
            </a:r>
          </a:p>
          <a:p>
            <a:pPr>
              <a:spcAft>
                <a:spcPts val="200"/>
              </a:spcAft>
              <a:buFont typeface="Arial" charset="0"/>
              <a:buChar char="•"/>
            </a:pPr>
            <a:r>
              <a:rPr lang="de-DE" sz="1000">
                <a:solidFill>
                  <a:srgbClr val="FFFFFF"/>
                </a:solidFill>
                <a:latin typeface="Calibri" pitchFamily="34" charset="0"/>
              </a:rPr>
              <a:t>trendence </a:t>
            </a:r>
            <a:r>
              <a:rPr lang="hu-HU" sz="1000">
                <a:solidFill>
                  <a:srgbClr val="FFFFFF"/>
                </a:solidFill>
                <a:latin typeface="Calibri" pitchFamily="34" charset="0"/>
              </a:rPr>
              <a:t>semmilyen, a felsőoktatási intézet által szolgáltatott visszajelzést nem hoz nyilvánosságra</a:t>
            </a:r>
            <a:r>
              <a:rPr lang="de-DE" sz="100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hu-HU" sz="1000">
                <a:solidFill>
                  <a:srgbClr val="FFFFFF"/>
                </a:solidFill>
                <a:latin typeface="Calibri" pitchFamily="34" charset="0"/>
              </a:rPr>
              <a:t>például a főiskolák és egyetemek rangsorolása formájában.</a:t>
            </a:r>
            <a:r>
              <a:rPr lang="de-DE" sz="10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hu-HU" sz="1000">
                <a:solidFill>
                  <a:srgbClr val="FFFFFF"/>
                </a:solidFill>
                <a:latin typeface="Calibri" pitchFamily="34" charset="0"/>
              </a:rPr>
              <a:t>A résztvevő intézetek az elért eredményt maguk vihetik a piacra. Kérem , lépjenek velőnk kapcsolatba</a:t>
            </a:r>
            <a:endParaRPr lang="de-DE" sz="1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374" name="Rechteck 48"/>
          <p:cNvSpPr>
            <a:spLocks noChangeArrowheads="1"/>
          </p:cNvSpPr>
          <p:nvPr/>
        </p:nvSpPr>
        <p:spPr bwMode="auto">
          <a:xfrm>
            <a:off x="1284288" y="1557338"/>
            <a:ext cx="5886450" cy="32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Tapasztalatunk a piacon</a:t>
            </a:r>
            <a:endParaRPr lang="de-DE" sz="1300" b="1" dirty="0">
              <a:solidFill>
                <a:srgbClr val="004456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24 ország </a:t>
            </a:r>
            <a:r>
              <a:rPr lang="hu-HU" sz="1000" dirty="0" smtClean="0">
                <a:latin typeface="Calibri" pitchFamily="34" charset="0"/>
              </a:rPr>
              <a:t>k</a:t>
            </a:r>
            <a:r>
              <a:rPr lang="de-DE" sz="1000" dirty="0" smtClean="0">
                <a:latin typeface="Calibri" pitchFamily="34" charset="0"/>
              </a:rPr>
              <a:t>ö</a:t>
            </a:r>
            <a:r>
              <a:rPr lang="hu-HU" sz="1000" dirty="0" smtClean="0">
                <a:latin typeface="Calibri" pitchFamily="34" charset="0"/>
              </a:rPr>
              <a:t>zel </a:t>
            </a:r>
            <a:r>
              <a:rPr lang="de-DE" sz="1000" dirty="0">
                <a:latin typeface="Calibri" pitchFamily="34" charset="0"/>
              </a:rPr>
              <a:t>1.000 </a:t>
            </a:r>
            <a:r>
              <a:rPr lang="hu-HU" sz="1000" dirty="0">
                <a:latin typeface="Calibri" pitchFamily="34" charset="0"/>
              </a:rPr>
              <a:t>felsőoktatási intézete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megb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zik a </a:t>
            </a:r>
            <a:r>
              <a:rPr lang="de-DE" sz="1000" dirty="0" err="1">
                <a:latin typeface="Calibri" pitchFamily="34" charset="0"/>
              </a:rPr>
              <a:t>trendence</a:t>
            </a:r>
            <a:r>
              <a:rPr lang="hu-HU" sz="1000" dirty="0">
                <a:latin typeface="Calibri" pitchFamily="34" charset="0"/>
              </a:rPr>
              <a:t> visszajlzéseiben</a:t>
            </a:r>
            <a:endParaRPr lang="de-DE" sz="1000" dirty="0">
              <a:latin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Több mint</a:t>
            </a:r>
            <a:r>
              <a:rPr lang="de-DE" sz="1000" dirty="0">
                <a:latin typeface="Calibri" pitchFamily="34" charset="0"/>
              </a:rPr>
              <a:t> 300.000 </a:t>
            </a:r>
            <a:r>
              <a:rPr lang="hu-HU" sz="1000" dirty="0">
                <a:latin typeface="Calibri" pitchFamily="34" charset="0"/>
              </a:rPr>
              <a:t>hallgató értékeli Európaszerte a felsőoktatási intézeteket</a:t>
            </a:r>
            <a:r>
              <a:rPr lang="de-DE" sz="1000" dirty="0">
                <a:latin typeface="Calibri" pitchFamily="34" charset="0"/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de-DE" sz="1000" dirty="0">
                <a:latin typeface="Calibri" pitchFamily="34" charset="0"/>
              </a:rPr>
              <a:t>15 </a:t>
            </a:r>
            <a:r>
              <a:rPr lang="hu-HU" sz="1000" dirty="0">
                <a:latin typeface="Calibri" pitchFamily="34" charset="0"/>
              </a:rPr>
              <a:t>éves piackutatási tapasztalat és rendszeres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minőségbiztos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tás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az egyes piackutatási panelekben</a:t>
            </a:r>
            <a:endParaRPr lang="de-DE" sz="1000" dirty="0"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endParaRPr lang="de-DE" sz="1300" b="1" dirty="0">
              <a:solidFill>
                <a:srgbClr val="0091C9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A tanulmányok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: </a:t>
            </a:r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Elégedettségi vizsgálatok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, </a:t>
            </a:r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Piaci verseny vizsgálatok</a:t>
            </a:r>
            <a:endParaRPr lang="de-DE" sz="1300" b="1" dirty="0">
              <a:solidFill>
                <a:srgbClr val="004456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A </a:t>
            </a:r>
            <a:r>
              <a:rPr lang="hu-HU" sz="1000" dirty="0" smtClean="0">
                <a:latin typeface="Calibri" pitchFamily="34" charset="0"/>
              </a:rPr>
              <a:t>feldolgozott </a:t>
            </a:r>
            <a:r>
              <a:rPr lang="hu-HU" sz="1000" dirty="0">
                <a:latin typeface="Calibri" pitchFamily="34" charset="0"/>
              </a:rPr>
              <a:t>adatok alapján átlátható</a:t>
            </a:r>
            <a:r>
              <a:rPr lang="de-DE" sz="1000" dirty="0" smtClean="0">
                <a:latin typeface="Calibri" pitchFamily="34" charset="0"/>
              </a:rPr>
              <a:t>, </a:t>
            </a:r>
            <a:r>
              <a:rPr lang="hu-HU" sz="1000" dirty="0" smtClean="0">
                <a:latin typeface="Calibri" pitchFamily="34" charset="0"/>
              </a:rPr>
              <a:t>részletes</a:t>
            </a:r>
            <a:r>
              <a:rPr lang="hu-HU" sz="1000" dirty="0">
                <a:latin typeface="Calibri" pitchFamily="34" charset="0"/>
              </a:rPr>
              <a:t>, érthető eredmények</a:t>
            </a:r>
            <a:endParaRPr lang="de-DE" sz="1000" dirty="0">
              <a:latin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A válaszok összehasonl</a:t>
            </a:r>
            <a:r>
              <a:rPr lang="de-DE" sz="1000" dirty="0" err="1">
                <a:latin typeface="Calibri" pitchFamily="34" charset="0"/>
              </a:rPr>
              <a:t>ítása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a többi válaszadók véleményével</a:t>
            </a:r>
            <a:endParaRPr lang="de-DE" sz="1000" dirty="0">
              <a:latin typeface="Calibri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Anonim vizsgálatok kulcsfontosságú teljes</a:t>
            </a:r>
            <a:r>
              <a:rPr lang="de-DE" sz="1000" dirty="0" err="1">
                <a:latin typeface="Calibri" pitchFamily="34" charset="0"/>
              </a:rPr>
              <a:t>ítménymutatokkal</a:t>
            </a:r>
            <a:r>
              <a:rPr lang="de-DE" sz="1000" dirty="0">
                <a:latin typeface="Calibri" pitchFamily="34" charset="0"/>
              </a:rPr>
              <a:t>, </a:t>
            </a:r>
            <a:r>
              <a:rPr lang="de-DE" sz="1000" dirty="0" err="1">
                <a:latin typeface="Calibri" pitchFamily="34" charset="0"/>
              </a:rPr>
              <a:t>egy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ötpontos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értékeléi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err="1">
                <a:latin typeface="Calibri" pitchFamily="34" charset="0"/>
              </a:rPr>
              <a:t>skálán</a:t>
            </a:r>
            <a:r>
              <a:rPr lang="de-DE" sz="1000" dirty="0">
                <a:latin typeface="Calibri" pitchFamily="34" charset="0"/>
              </a:rPr>
              <a:t>: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Amennyiben a tanulmányokat </a:t>
            </a:r>
            <a:endParaRPr lang="de-DE" sz="1000" dirty="0">
              <a:latin typeface="Calibri" pitchFamily="34" charset="0"/>
            </a:endParaRP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Minőségbiztos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tás céljából használják fel</a:t>
            </a:r>
            <a:r>
              <a:rPr lang="de-DE" sz="1000" dirty="0">
                <a:latin typeface="Calibri" pitchFamily="34" charset="0"/>
              </a:rPr>
              <a:t>: </a:t>
            </a:r>
            <a:r>
              <a:rPr lang="hu-HU" sz="1000" dirty="0">
                <a:latin typeface="Calibri" pitchFamily="34" charset="0"/>
              </a:rPr>
              <a:t>Hogyan tudjuk a hallagtók elégedettségét még jobban és eredményesebben felmérni</a:t>
            </a:r>
            <a:r>
              <a:rPr lang="de-DE" sz="1000" dirty="0">
                <a:latin typeface="Calibri" pitchFamily="34" charset="0"/>
              </a:rPr>
              <a:t>?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M</a:t>
            </a:r>
            <a:r>
              <a:rPr lang="de-DE" sz="1000" dirty="0" err="1">
                <a:latin typeface="Calibri" pitchFamily="34" charset="0"/>
              </a:rPr>
              <a:t>arketing</a:t>
            </a:r>
            <a:r>
              <a:rPr lang="hu-HU" sz="1000" dirty="0">
                <a:latin typeface="Calibri" pitchFamily="34" charset="0"/>
              </a:rPr>
              <a:t> céljából használják fel</a:t>
            </a:r>
            <a:r>
              <a:rPr lang="de-DE" sz="1000" dirty="0">
                <a:latin typeface="Calibri" pitchFamily="34" charset="0"/>
              </a:rPr>
              <a:t>:</a:t>
            </a:r>
            <a:r>
              <a:rPr lang="hu-HU" sz="1000" dirty="0">
                <a:latin typeface="Calibri" pitchFamily="34" charset="0"/>
              </a:rPr>
              <a:t> Hogyan szerepelünk a versenypiacon?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 smtClean="0">
                <a:latin typeface="Calibri" pitchFamily="34" charset="0"/>
              </a:rPr>
              <a:t>M</a:t>
            </a:r>
            <a:r>
              <a:rPr lang="de-DE" sz="1000" dirty="0" smtClean="0">
                <a:latin typeface="Calibri" pitchFamily="34" charset="0"/>
              </a:rPr>
              <a:t>i </a:t>
            </a:r>
            <a:r>
              <a:rPr lang="de-DE" sz="1000" dirty="0" err="1" smtClean="0">
                <a:latin typeface="Calibri" pitchFamily="34" charset="0"/>
              </a:rPr>
              <a:t>az</a:t>
            </a:r>
            <a:r>
              <a:rPr lang="de-DE" sz="1000" dirty="0" smtClean="0">
                <a:latin typeface="Calibri" pitchFamily="34" charset="0"/>
              </a:rPr>
              <a:t> er</a:t>
            </a:r>
            <a:r>
              <a:rPr lang="hu-HU" sz="1000" dirty="0" smtClean="0">
                <a:latin typeface="Calibri" pitchFamily="34" charset="0"/>
              </a:rPr>
              <a:t>ő</a:t>
            </a:r>
            <a:r>
              <a:rPr lang="de-DE" sz="1000" dirty="0" err="1" smtClean="0">
                <a:latin typeface="Calibri" pitchFamily="34" charset="0"/>
              </a:rPr>
              <a:t>sségünk</a:t>
            </a:r>
            <a:r>
              <a:rPr lang="hu-HU" sz="1000" dirty="0" smtClean="0">
                <a:latin typeface="Calibri" pitchFamily="34" charset="0"/>
              </a:rPr>
              <a:t>? </a:t>
            </a:r>
            <a:r>
              <a:rPr lang="hu-HU" sz="1000" dirty="0">
                <a:latin typeface="Calibri" pitchFamily="34" charset="0"/>
              </a:rPr>
              <a:t>Kik </a:t>
            </a:r>
            <a:r>
              <a:rPr lang="hu-HU" sz="1000" dirty="0" smtClean="0">
                <a:latin typeface="Calibri" pitchFamily="34" charset="0"/>
              </a:rPr>
              <a:t>a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hu-HU" sz="1000" dirty="0" smtClean="0">
                <a:latin typeface="Calibri" pitchFamily="34" charset="0"/>
              </a:rPr>
              <a:t>versenytársaink</a:t>
            </a:r>
            <a:r>
              <a:rPr lang="de-DE" sz="1000" dirty="0">
                <a:latin typeface="Calibri" pitchFamily="34" charset="0"/>
              </a:rPr>
              <a:t>?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A karrier szolgáltatás és a vállalatokkal történő együttműködés céljából</a:t>
            </a:r>
            <a:r>
              <a:rPr lang="de-DE" sz="1000" dirty="0">
                <a:latin typeface="Calibri" pitchFamily="34" charset="0"/>
              </a:rPr>
              <a:t>: </a:t>
            </a:r>
            <a:r>
              <a:rPr lang="hu-HU" sz="1000" dirty="0">
                <a:latin typeface="Calibri" pitchFamily="34" charset="0"/>
              </a:rPr>
              <a:t>Milyen </a:t>
            </a:r>
            <a:r>
              <a:rPr lang="hu-HU" sz="1000" dirty="0" smtClean="0">
                <a:latin typeface="Calibri" pitchFamily="34" charset="0"/>
              </a:rPr>
              <a:t>karrier </a:t>
            </a:r>
            <a:r>
              <a:rPr lang="hu-HU" sz="1000" dirty="0">
                <a:latin typeface="Calibri" pitchFamily="34" charset="0"/>
              </a:rPr>
              <a:t>elképzelei vannak a hallgatóknak és miként képzelik el, hogy a munkavállalók megszól</a:t>
            </a:r>
            <a:r>
              <a:rPr lang="de-DE" sz="1000" dirty="0" err="1">
                <a:latin typeface="Calibri" pitchFamily="34" charset="0"/>
              </a:rPr>
              <a:t>ít</a:t>
            </a:r>
            <a:r>
              <a:rPr lang="hu-HU" sz="1000" dirty="0">
                <a:latin typeface="Calibri" pitchFamily="34" charset="0"/>
              </a:rPr>
              <a:t>sák őket?</a:t>
            </a:r>
            <a:endParaRPr lang="de-DE" sz="1000" dirty="0">
              <a:latin typeface="Calibri" pitchFamily="34" charset="0"/>
            </a:endParaRPr>
          </a:p>
        </p:txBody>
      </p:sp>
      <p:grpSp>
        <p:nvGrpSpPr>
          <p:cNvPr id="58375" name="Gruppieren 4"/>
          <p:cNvGrpSpPr>
            <a:grpSpLocks/>
          </p:cNvGrpSpPr>
          <p:nvPr/>
        </p:nvGrpSpPr>
        <p:grpSpPr bwMode="auto">
          <a:xfrm>
            <a:off x="4262438" y="3497263"/>
            <a:ext cx="868362" cy="200025"/>
            <a:chOff x="5274157" y="5881943"/>
            <a:chExt cx="1127167" cy="259878"/>
          </a:xfrm>
        </p:grpSpPr>
        <p:pic>
          <p:nvPicPr>
            <p:cNvPr id="58377" name="Grafik 3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24632" y="5881943"/>
              <a:ext cx="259868" cy="259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8" name="Grafik 3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90982" y="5881943"/>
              <a:ext cx="259868" cy="259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9" name="Grafik 3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07807" y="5881943"/>
              <a:ext cx="259868" cy="259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0" name="Grafik 3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41456" y="5881943"/>
              <a:ext cx="259868" cy="259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1" name="Grafik 36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74157" y="5881943"/>
              <a:ext cx="259868" cy="259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hteck 13"/>
          <p:cNvSpPr>
            <a:spLocks noChangeArrowheads="1"/>
          </p:cNvSpPr>
          <p:nvPr/>
        </p:nvSpPr>
        <p:spPr bwMode="auto">
          <a:xfrm>
            <a:off x="1444625" y="1831975"/>
            <a:ext cx="54737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300" b="1">
                <a:solidFill>
                  <a:srgbClr val="0091C9"/>
                </a:solidFill>
                <a:latin typeface="Calibri" pitchFamily="34" charset="0"/>
              </a:rPr>
              <a:t>Mely hallagtókat kérdezzük meg</a:t>
            </a:r>
            <a:r>
              <a:rPr lang="de-DE" sz="1300" b="1">
                <a:solidFill>
                  <a:srgbClr val="0091C9"/>
                </a:solidFill>
                <a:latin typeface="Calibri" pitchFamily="34" charset="0"/>
              </a:rPr>
              <a:t>?</a:t>
            </a:r>
            <a:endParaRPr lang="de-DE" sz="1300" b="1">
              <a:solidFill>
                <a:srgbClr val="004456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>
                <a:latin typeface="Calibri" pitchFamily="34" charset="0"/>
              </a:rPr>
              <a:t>Elviekben valamennyi hallgató részt vehet a felmérésben</a:t>
            </a:r>
            <a:endParaRPr lang="de-DE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>
                <a:latin typeface="Calibri" pitchFamily="34" charset="0"/>
              </a:rPr>
              <a:t>Célcsoportunk az alábbi szakok hallgatói</a:t>
            </a:r>
            <a:r>
              <a:rPr lang="de-DE" sz="1000">
                <a:latin typeface="Calibri" pitchFamily="34" charset="0"/>
              </a:rPr>
              <a:t>:</a:t>
            </a:r>
          </a:p>
          <a:p>
            <a:pPr algn="just">
              <a:buFont typeface="Arial" charset="0"/>
              <a:buChar char="•"/>
            </a:pPr>
            <a:r>
              <a:rPr lang="hu-HU" sz="1000">
                <a:latin typeface="Calibri" pitchFamily="34" charset="0"/>
              </a:rPr>
              <a:t>Gazdaságtudományok</a:t>
            </a:r>
            <a:endParaRPr lang="de-DE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>
                <a:latin typeface="Calibri" pitchFamily="34" charset="0"/>
              </a:rPr>
              <a:t>Mérnöki karok hallgatói</a:t>
            </a:r>
            <a:endParaRPr lang="de-DE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de-DE" sz="1000">
                <a:latin typeface="Calibri" pitchFamily="34" charset="0"/>
              </a:rPr>
              <a:t>IT- </a:t>
            </a:r>
            <a:r>
              <a:rPr lang="hu-HU" sz="1000">
                <a:latin typeface="Calibri" pitchFamily="34" charset="0"/>
              </a:rPr>
              <a:t>szakirányok</a:t>
            </a:r>
            <a:endParaRPr lang="de-DE" sz="100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>
                <a:latin typeface="Calibri" pitchFamily="34" charset="0"/>
              </a:rPr>
              <a:t>Természettudományok</a:t>
            </a:r>
            <a:endParaRPr lang="de-DE" sz="1000">
              <a:latin typeface="Calibri" pitchFamily="34" charset="0"/>
            </a:endParaRPr>
          </a:p>
          <a:p>
            <a:pPr algn="just"/>
            <a:endParaRPr lang="de-DE" sz="1000">
              <a:latin typeface="Calibri" pitchFamily="34" charset="0"/>
            </a:endParaRPr>
          </a:p>
        </p:txBody>
      </p:sp>
      <p:sp>
        <p:nvSpPr>
          <p:cNvPr id="60418" name="Textfeld 14"/>
          <p:cNvSpPr txBox="1">
            <a:spLocks noChangeArrowheads="1"/>
          </p:cNvSpPr>
          <p:nvPr/>
        </p:nvSpPr>
        <p:spPr bwMode="auto">
          <a:xfrm>
            <a:off x="1190625" y="215900"/>
            <a:ext cx="5637213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b="1">
                <a:latin typeface="Calibri" pitchFamily="34" charset="0"/>
              </a:rPr>
              <a:t>A felmérés lebonyol</a:t>
            </a:r>
            <a:r>
              <a:rPr lang="de-DE" sz="3200" b="1">
                <a:latin typeface="Calibri" pitchFamily="34" charset="0"/>
              </a:rPr>
              <a:t>í</a:t>
            </a:r>
            <a:r>
              <a:rPr lang="hu-HU" sz="3200" b="1">
                <a:latin typeface="Calibri" pitchFamily="34" charset="0"/>
              </a:rPr>
              <a:t>tása</a:t>
            </a:r>
            <a:endParaRPr lang="de-DE" sz="3200" b="1">
              <a:latin typeface="Calibri" pitchFamily="34" charset="0"/>
            </a:endParaRPr>
          </a:p>
          <a:p>
            <a:r>
              <a:rPr lang="hu-HU" sz="1600">
                <a:latin typeface="Calibri" pitchFamily="34" charset="0"/>
              </a:rPr>
              <a:t>Hogyan vehetnek részt a hallgatók a felmérésben</a:t>
            </a:r>
            <a:r>
              <a:rPr lang="de-DE" sz="1600">
                <a:latin typeface="Calibri" pitchFamily="34" charset="0"/>
              </a:rPr>
              <a:t>?</a:t>
            </a:r>
          </a:p>
          <a:p>
            <a:endParaRPr lang="de-DE" sz="1600">
              <a:latin typeface="Calibri" pitchFamily="34" charset="0"/>
            </a:endParaRPr>
          </a:p>
        </p:txBody>
      </p:sp>
      <p:sp>
        <p:nvSpPr>
          <p:cNvPr id="60419" name="Rechteck 17"/>
          <p:cNvSpPr>
            <a:spLocks noChangeArrowheads="1"/>
          </p:cNvSpPr>
          <p:nvPr/>
        </p:nvSpPr>
        <p:spPr bwMode="auto">
          <a:xfrm>
            <a:off x="2101850" y="5400675"/>
            <a:ext cx="49085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200" b="1" dirty="0">
                <a:solidFill>
                  <a:srgbClr val="0091C9"/>
                </a:solidFill>
                <a:latin typeface="Calibri" pitchFamily="34" charset="0"/>
              </a:rPr>
              <a:t>A felmérési időszak alatt</a:t>
            </a:r>
            <a:endParaRPr lang="de-DE" sz="1200" b="1" dirty="0">
              <a:solidFill>
                <a:srgbClr val="004456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Trendence rendszeresen ellenőrzi és friss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ti a visszaérkező adatokat</a:t>
            </a:r>
            <a:endParaRPr lang="de-DE" sz="1000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Problémás adatok esetén tanácsadás és intézkedés</a:t>
            </a:r>
          </a:p>
          <a:p>
            <a:pPr algn="just"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A felmérés lezárása után kiértékeljük az adatokat. Az eredmények alapján készült tanulmányok </a:t>
            </a:r>
            <a:r>
              <a:rPr lang="de-DE" sz="1000" dirty="0">
                <a:latin typeface="Calibri" pitchFamily="34" charset="0"/>
              </a:rPr>
              <a:t>2015 </a:t>
            </a:r>
            <a:r>
              <a:rPr lang="hu-HU" sz="1000" dirty="0">
                <a:latin typeface="Calibri" pitchFamily="34" charset="0"/>
              </a:rPr>
              <a:t>őszén elkészülnek</a:t>
            </a:r>
            <a:endParaRPr lang="de-DE" sz="1000" dirty="0">
              <a:latin typeface="Calibri" pitchFamily="34" charset="0"/>
            </a:endParaRPr>
          </a:p>
        </p:txBody>
      </p:sp>
      <p:sp>
        <p:nvSpPr>
          <p:cNvPr id="60420" name="Rechteck 18"/>
          <p:cNvSpPr>
            <a:spLocks noChangeArrowheads="1"/>
          </p:cNvSpPr>
          <p:nvPr/>
        </p:nvSpPr>
        <p:spPr bwMode="auto">
          <a:xfrm>
            <a:off x="1400175" y="7864475"/>
            <a:ext cx="523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200"/>
              </a:spcBef>
            </a:pPr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Megh</a:t>
            </a:r>
            <a:r>
              <a:rPr lang="de-DE" sz="1300" b="1" dirty="0" err="1">
                <a:solidFill>
                  <a:srgbClr val="0091C9"/>
                </a:solidFill>
                <a:latin typeface="Calibri" pitchFamily="34" charset="0"/>
              </a:rPr>
              <a:t>ív</a:t>
            </a:r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ási módszer</a:t>
            </a:r>
            <a:r>
              <a:rPr lang="de-DE" sz="1300" b="1" dirty="0">
                <a:solidFill>
                  <a:srgbClr val="0091C9"/>
                </a:solidFill>
                <a:latin typeface="Calibri" pitchFamily="34" charset="0"/>
              </a:rPr>
              <a:t> – </a:t>
            </a:r>
            <a:r>
              <a:rPr lang="hu-HU" sz="1300" b="1" dirty="0">
                <a:solidFill>
                  <a:srgbClr val="0091C9"/>
                </a:solidFill>
                <a:latin typeface="Calibri" pitchFamily="34" charset="0"/>
              </a:rPr>
              <a:t>Az e-mail küldés előnye</a:t>
            </a:r>
            <a:endParaRPr lang="de-DE" sz="1300" b="1" dirty="0">
              <a:solidFill>
                <a:srgbClr val="0091C9"/>
              </a:solidFill>
              <a:latin typeface="Calibri" pitchFamily="34" charset="0"/>
            </a:endParaRPr>
          </a:p>
          <a:p>
            <a:pPr algn="just">
              <a:spcBef>
                <a:spcPts val="200"/>
              </a:spcBef>
              <a:buFont typeface="Arial" charset="0"/>
              <a:buChar char="•"/>
            </a:pPr>
            <a:r>
              <a:rPr lang="hu-HU" sz="1000" b="1" dirty="0">
                <a:solidFill>
                  <a:srgbClr val="000000"/>
                </a:solidFill>
                <a:latin typeface="Calibri" pitchFamily="34" charset="0"/>
              </a:rPr>
              <a:t>Megh</a:t>
            </a:r>
            <a:r>
              <a:rPr lang="de-DE" sz="1000" b="1" dirty="0">
                <a:solidFill>
                  <a:srgbClr val="000000"/>
                </a:solidFill>
                <a:latin typeface="Calibri" pitchFamily="34" charset="0"/>
              </a:rPr>
              <a:t>í</a:t>
            </a:r>
            <a:r>
              <a:rPr lang="hu-HU" sz="1000" b="1" dirty="0">
                <a:solidFill>
                  <a:srgbClr val="000000"/>
                </a:solidFill>
                <a:latin typeface="Calibri" pitchFamily="34" charset="0"/>
              </a:rPr>
              <a:t>vás e-mailen keresztül</a:t>
            </a:r>
            <a:r>
              <a:rPr lang="de-DE" sz="10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hu-HU" sz="1000" dirty="0">
                <a:solidFill>
                  <a:srgbClr val="000000"/>
                </a:solidFill>
                <a:latin typeface="Calibri" pitchFamily="34" charset="0"/>
              </a:rPr>
              <a:t>A legegyszerűbb és leggyorsabb módszer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 </a:t>
            </a:r>
            <a:r>
              <a:rPr lang="hu-HU" sz="1000" dirty="0">
                <a:solidFill>
                  <a:srgbClr val="000000"/>
                </a:solidFill>
                <a:latin typeface="Calibri" pitchFamily="34" charset="0"/>
              </a:rPr>
              <a:t>Egyértelmű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hu-HU" sz="1000" dirty="0">
                <a:solidFill>
                  <a:srgbClr val="000000"/>
                </a:solidFill>
                <a:latin typeface="Calibri" pitchFamily="34" charset="0"/>
              </a:rPr>
              <a:t>amennyiben rendelkezésre áll a célcsoportot képező hallgatók e-mail c</a:t>
            </a:r>
            <a:r>
              <a:rPr lang="de-DE" sz="1000" dirty="0" err="1">
                <a:solidFill>
                  <a:srgbClr val="000000"/>
                </a:solidFill>
                <a:latin typeface="Calibri" pitchFamily="34" charset="0"/>
              </a:rPr>
              <a:t>íme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 </a:t>
            </a:r>
            <a:r>
              <a:rPr lang="hu-HU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Az előre meg</a:t>
            </a:r>
            <a:r>
              <a:rPr lang="de-DE" sz="1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írt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kís</a:t>
            </a:r>
            <a:r>
              <a:rPr lang="hu-HU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ésrőlevél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et </a:t>
            </a:r>
            <a:r>
              <a:rPr lang="de-DE" sz="1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továbbítva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hu-HU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 hallgatók </a:t>
            </a:r>
            <a:r>
              <a:rPr lang="de-DE" sz="1000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könny</a:t>
            </a:r>
            <a:r>
              <a:rPr lang="hu-HU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en megszól</a:t>
            </a:r>
            <a:r>
              <a:rPr lang="de-DE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í</a:t>
            </a:r>
            <a:r>
              <a:rPr lang="hu-HU" sz="1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thatók</a:t>
            </a:r>
            <a:endParaRPr lang="de-DE" sz="1000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Önöket semmi esetben </a:t>
            </a:r>
            <a:r>
              <a:rPr lang="hu-HU" sz="1000" b="1" dirty="0">
                <a:latin typeface="Calibri" pitchFamily="34" charset="0"/>
              </a:rPr>
              <a:t>nem terheli költség</a:t>
            </a:r>
            <a:r>
              <a:rPr lang="hu-HU" sz="1000" dirty="0">
                <a:latin typeface="Calibri" pitchFamily="34" charset="0"/>
              </a:rPr>
              <a:t>. A k</a:t>
            </a:r>
            <a:r>
              <a:rPr lang="de-DE" sz="1000" dirty="0" err="1">
                <a:latin typeface="Calibri" pitchFamily="34" charset="0"/>
              </a:rPr>
              <a:t>ís</a:t>
            </a:r>
            <a:r>
              <a:rPr lang="hu-HU" sz="1000" dirty="0">
                <a:latin typeface="Calibri" pitchFamily="34" charset="0"/>
              </a:rPr>
              <a:t>érőlevél az adott felsőoktatási intézet ajánlásával </a:t>
            </a:r>
            <a:r>
              <a:rPr lang="hu-HU" sz="1000" b="1" dirty="0" smtClean="0">
                <a:latin typeface="Calibri" pitchFamily="34" charset="0"/>
              </a:rPr>
              <a:t>szemé</a:t>
            </a:r>
            <a:r>
              <a:rPr lang="de-DE" sz="1000" b="1" dirty="0" err="1" smtClean="0">
                <a:latin typeface="Calibri" pitchFamily="34" charset="0"/>
              </a:rPr>
              <a:t>ly</a:t>
            </a:r>
            <a:r>
              <a:rPr lang="hu-HU" sz="1000" b="1" dirty="0" smtClean="0">
                <a:latin typeface="Calibri" pitchFamily="34" charset="0"/>
              </a:rPr>
              <a:t>essé </a:t>
            </a:r>
            <a:r>
              <a:rPr lang="hu-HU" sz="1000" b="1" dirty="0">
                <a:latin typeface="Calibri" pitchFamily="34" charset="0"/>
              </a:rPr>
              <a:t>tehető.</a:t>
            </a:r>
            <a:r>
              <a:rPr lang="hu-HU" sz="1000" dirty="0">
                <a:latin typeface="Calibri" pitchFamily="34" charset="0"/>
              </a:rPr>
              <a:t> </a:t>
            </a:r>
            <a:endParaRPr lang="de-DE" sz="1000" b="1" dirty="0">
              <a:latin typeface="Calibri" pitchFamily="34" charset="0"/>
            </a:endParaRPr>
          </a:p>
        </p:txBody>
      </p:sp>
      <p:sp>
        <p:nvSpPr>
          <p:cNvPr id="60421" name="Rechteck 19"/>
          <p:cNvSpPr>
            <a:spLocks noChangeArrowheads="1"/>
          </p:cNvSpPr>
          <p:nvPr/>
        </p:nvSpPr>
        <p:spPr bwMode="auto">
          <a:xfrm>
            <a:off x="2101850" y="6565900"/>
            <a:ext cx="4816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200" b="1" dirty="0">
                <a:solidFill>
                  <a:srgbClr val="0091C9"/>
                </a:solidFill>
                <a:latin typeface="Calibri" pitchFamily="34" charset="0"/>
              </a:rPr>
              <a:t>A felmérés után</a:t>
            </a:r>
            <a:endParaRPr lang="de-DE" sz="1200" b="1" dirty="0">
              <a:solidFill>
                <a:srgbClr val="004456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 dirty="0">
                <a:latin typeface="Calibri" pitchFamily="34" charset="0"/>
              </a:rPr>
              <a:t>Az </a:t>
            </a:r>
            <a:r>
              <a:rPr lang="hu-HU" sz="1000" dirty="0" smtClean="0">
                <a:latin typeface="Calibri" pitchFamily="34" charset="0"/>
              </a:rPr>
              <a:t>ad</a:t>
            </a:r>
            <a:r>
              <a:rPr lang="de-DE" sz="1000" dirty="0" smtClean="0">
                <a:latin typeface="Calibri" pitchFamily="34" charset="0"/>
              </a:rPr>
              <a:t>a</a:t>
            </a:r>
            <a:r>
              <a:rPr lang="hu-HU" sz="1000" dirty="0" smtClean="0">
                <a:latin typeface="Calibri" pitchFamily="34" charset="0"/>
              </a:rPr>
              <a:t>tok </a:t>
            </a:r>
            <a:r>
              <a:rPr lang="hu-HU" sz="1000" dirty="0">
                <a:latin typeface="Calibri" pitchFamily="34" charset="0"/>
              </a:rPr>
              <a:t>rendezése és kiértékelése,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a tanulmányok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hu-HU" sz="1000" dirty="0">
                <a:latin typeface="Calibri" pitchFamily="34" charset="0"/>
              </a:rPr>
              <a:t>elkész</a:t>
            </a:r>
            <a:r>
              <a:rPr lang="de-DE" sz="1000" dirty="0">
                <a:latin typeface="Calibri" pitchFamily="34" charset="0"/>
              </a:rPr>
              <a:t>í</a:t>
            </a:r>
            <a:r>
              <a:rPr lang="hu-HU" sz="1000" dirty="0">
                <a:latin typeface="Calibri" pitchFamily="34" charset="0"/>
              </a:rPr>
              <a:t>tése</a:t>
            </a:r>
            <a:endParaRPr lang="de-DE" sz="1000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hu-HU" sz="1000" b="1" dirty="0" smtClean="0">
                <a:latin typeface="Calibri" pitchFamily="34" charset="0"/>
              </a:rPr>
              <a:t>A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felmérési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eredmények</a:t>
            </a:r>
            <a:r>
              <a:rPr lang="de-DE" sz="1000" b="1" dirty="0" smtClean="0">
                <a:latin typeface="Calibri" pitchFamily="34" charset="0"/>
              </a:rPr>
              <a:t> 2015 </a:t>
            </a:r>
            <a:r>
              <a:rPr lang="hu-HU" sz="1000" b="1" dirty="0" smtClean="0">
                <a:latin typeface="Calibri" pitchFamily="34" charset="0"/>
              </a:rPr>
              <a:t>ő</a:t>
            </a:r>
            <a:r>
              <a:rPr lang="de-DE" sz="1000" b="1" dirty="0" err="1" smtClean="0">
                <a:latin typeface="Calibri" pitchFamily="34" charset="0"/>
              </a:rPr>
              <a:t>szén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lesznek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meg</a:t>
            </a:r>
            <a:r>
              <a:rPr lang="de-DE" sz="1000" b="1" dirty="0" smtClean="0">
                <a:latin typeface="Calibri" pitchFamily="34" charset="0"/>
              </a:rPr>
              <a:t>. Minimum 50 </a:t>
            </a:r>
            <a:r>
              <a:rPr lang="de-DE" sz="1000" b="1" dirty="0" err="1" smtClean="0">
                <a:latin typeface="Calibri" pitchFamily="34" charset="0"/>
              </a:rPr>
              <a:t>hallgató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válaszadása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szükséges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ahhoz</a:t>
            </a:r>
            <a:r>
              <a:rPr lang="de-DE" sz="1000" b="1" dirty="0" smtClean="0">
                <a:latin typeface="Calibri" pitchFamily="34" charset="0"/>
              </a:rPr>
              <a:t>, </a:t>
            </a:r>
            <a:r>
              <a:rPr lang="de-DE" sz="1000" b="1" dirty="0" err="1" smtClean="0">
                <a:latin typeface="Calibri" pitchFamily="34" charset="0"/>
              </a:rPr>
              <a:t>hogy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az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eredmények</a:t>
            </a:r>
            <a:r>
              <a:rPr lang="de-DE" sz="1000" b="1" dirty="0" smtClean="0">
                <a:latin typeface="Calibri" pitchFamily="34" charset="0"/>
              </a:rPr>
              <a:t> </a:t>
            </a:r>
            <a:r>
              <a:rPr lang="de-DE" sz="1000" b="1" dirty="0" err="1" smtClean="0">
                <a:latin typeface="Calibri" pitchFamily="34" charset="0"/>
              </a:rPr>
              <a:t>értékelhet</a:t>
            </a:r>
            <a:r>
              <a:rPr lang="hu-HU" sz="1000" b="1" dirty="0" smtClean="0">
                <a:latin typeface="Calibri" pitchFamily="34" charset="0"/>
              </a:rPr>
              <a:t>ő</a:t>
            </a:r>
            <a:r>
              <a:rPr lang="de-DE" sz="1000" b="1" dirty="0" smtClean="0">
                <a:latin typeface="Calibri" pitchFamily="34" charset="0"/>
              </a:rPr>
              <a:t>k  </a:t>
            </a:r>
            <a:r>
              <a:rPr lang="de-DE" sz="1000" b="1" dirty="0" err="1" smtClean="0">
                <a:latin typeface="Calibri" pitchFamily="34" charset="0"/>
              </a:rPr>
              <a:t>legyenek</a:t>
            </a:r>
            <a:r>
              <a:rPr lang="de-DE" sz="1000" b="1" dirty="0" smtClean="0">
                <a:latin typeface="Calibri" pitchFamily="34" charset="0"/>
              </a:rPr>
              <a:t>. </a:t>
            </a:r>
          </a:p>
          <a:p>
            <a:pPr algn="just">
              <a:buFont typeface="Arial" charset="0"/>
              <a:buChar char="•"/>
            </a:pPr>
            <a:r>
              <a:rPr lang="de-DE" sz="1000" dirty="0" smtClean="0">
                <a:latin typeface="Calibri" pitchFamily="34" charset="0"/>
              </a:rPr>
              <a:t>A </a:t>
            </a:r>
            <a:r>
              <a:rPr lang="de-DE" sz="1000" dirty="0" err="1" smtClean="0">
                <a:latin typeface="Calibri" pitchFamily="34" charset="0"/>
              </a:rPr>
              <a:t>beérkezett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eredmények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feldolgozása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után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elkészülnek</a:t>
            </a:r>
            <a:r>
              <a:rPr lang="de-DE" sz="1000" dirty="0" smtClean="0">
                <a:latin typeface="Calibri" pitchFamily="34" charset="0"/>
              </a:rPr>
              <a:t> a </a:t>
            </a:r>
            <a:r>
              <a:rPr lang="de-DE" sz="1000" dirty="0" err="1" smtClean="0">
                <a:latin typeface="Calibri" pitchFamily="34" charset="0"/>
              </a:rPr>
              <a:t>tanulmányok</a:t>
            </a:r>
            <a:r>
              <a:rPr lang="de-DE" sz="1000" dirty="0" smtClean="0">
                <a:latin typeface="Calibri" pitchFamily="34" charset="0"/>
              </a:rPr>
              <a:t>, </a:t>
            </a:r>
            <a:r>
              <a:rPr lang="de-DE" sz="1000" dirty="0" err="1" smtClean="0">
                <a:latin typeface="Calibri" pitchFamily="34" charset="0"/>
              </a:rPr>
              <a:t>amelyeket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megküldünk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Önöknek</a:t>
            </a:r>
            <a:r>
              <a:rPr lang="de-DE" sz="1000" dirty="0" smtClean="0">
                <a:latin typeface="Calibri" pitchFamily="34" charset="0"/>
              </a:rPr>
              <a:t>, </a:t>
            </a:r>
            <a:r>
              <a:rPr lang="de-DE" sz="1000" dirty="0" err="1" smtClean="0">
                <a:latin typeface="Calibri" pitchFamily="34" charset="0"/>
              </a:rPr>
              <a:t>így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az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eredményeket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összevethetik</a:t>
            </a:r>
            <a:r>
              <a:rPr lang="de-DE" sz="1000" dirty="0" smtClean="0">
                <a:latin typeface="Calibri" pitchFamily="34" charset="0"/>
              </a:rPr>
              <a:t> a </a:t>
            </a:r>
            <a:r>
              <a:rPr lang="de-DE" sz="1000" dirty="0" err="1" smtClean="0">
                <a:latin typeface="Calibri" pitchFamily="34" charset="0"/>
              </a:rPr>
              <a:t>többi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európai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ország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megkérdezett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hallgatóinak</a:t>
            </a:r>
            <a:r>
              <a:rPr lang="de-DE" sz="1000" dirty="0" smtClean="0">
                <a:latin typeface="Calibri" pitchFamily="34" charset="0"/>
              </a:rPr>
              <a:t> </a:t>
            </a:r>
            <a:r>
              <a:rPr lang="de-DE" sz="1000" dirty="0" err="1" smtClean="0">
                <a:latin typeface="Calibri" pitchFamily="34" charset="0"/>
              </a:rPr>
              <a:t>eredményeivel</a:t>
            </a:r>
            <a:r>
              <a:rPr lang="de-DE" sz="1000" dirty="0" smtClean="0">
                <a:latin typeface="Calibri" pitchFamily="34" charset="0"/>
              </a:rPr>
              <a:t>.</a:t>
            </a:r>
            <a:endParaRPr lang="de-DE" sz="1000" dirty="0">
              <a:latin typeface="Calibri" pitchFamily="34" charset="0"/>
            </a:endParaRPr>
          </a:p>
        </p:txBody>
      </p:sp>
      <p:grpSp>
        <p:nvGrpSpPr>
          <p:cNvPr id="60423" name="Gruppieren 1"/>
          <p:cNvGrpSpPr>
            <a:grpSpLocks/>
          </p:cNvGrpSpPr>
          <p:nvPr/>
        </p:nvGrpSpPr>
        <p:grpSpPr bwMode="auto">
          <a:xfrm>
            <a:off x="1323975" y="3927475"/>
            <a:ext cx="600075" cy="600075"/>
            <a:chOff x="1336528" y="4359726"/>
            <a:chExt cx="600292" cy="600292"/>
          </a:xfrm>
        </p:grpSpPr>
        <p:pic>
          <p:nvPicPr>
            <p:cNvPr id="60430" name="Bild 34" descr="Kreis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6528" y="4359726"/>
              <a:ext cx="600292" cy="60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1" name="Textfeld 5"/>
            <p:cNvSpPr txBox="1">
              <a:spLocks noChangeArrowheads="1"/>
            </p:cNvSpPr>
            <p:nvPr/>
          </p:nvSpPr>
          <p:spPr bwMode="auto">
            <a:xfrm>
              <a:off x="1476019" y="4475206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bg1"/>
                  </a:solidFill>
                  <a:latin typeface="Calibri" pitchFamily="34" charset="0"/>
                </a:rPr>
                <a:t>1.</a:t>
              </a:r>
            </a:p>
          </p:txBody>
        </p:sp>
      </p:grpSp>
      <p:grpSp>
        <p:nvGrpSpPr>
          <p:cNvPr id="60424" name="Gruppieren 2"/>
          <p:cNvGrpSpPr>
            <a:grpSpLocks/>
          </p:cNvGrpSpPr>
          <p:nvPr/>
        </p:nvGrpSpPr>
        <p:grpSpPr bwMode="auto">
          <a:xfrm>
            <a:off x="1336675" y="5224463"/>
            <a:ext cx="600075" cy="600075"/>
            <a:chOff x="1336528" y="5499155"/>
            <a:chExt cx="600292" cy="600292"/>
          </a:xfrm>
        </p:grpSpPr>
        <p:pic>
          <p:nvPicPr>
            <p:cNvPr id="60428" name="Bild 34" descr="Kreis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6528" y="5499155"/>
              <a:ext cx="600292" cy="60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9" name="Textfeld 38"/>
            <p:cNvSpPr txBox="1">
              <a:spLocks noChangeArrowheads="1"/>
            </p:cNvSpPr>
            <p:nvPr/>
          </p:nvSpPr>
          <p:spPr bwMode="auto">
            <a:xfrm>
              <a:off x="1476019" y="560425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bg1"/>
                  </a:solidFill>
                  <a:latin typeface="Calibri" pitchFamily="34" charset="0"/>
                </a:rPr>
                <a:t>2.</a:t>
              </a:r>
            </a:p>
          </p:txBody>
        </p:sp>
      </p:grpSp>
      <p:grpSp>
        <p:nvGrpSpPr>
          <p:cNvPr id="60425" name="Gruppieren 3"/>
          <p:cNvGrpSpPr>
            <a:grpSpLocks/>
          </p:cNvGrpSpPr>
          <p:nvPr/>
        </p:nvGrpSpPr>
        <p:grpSpPr bwMode="auto">
          <a:xfrm>
            <a:off x="1344613" y="6523038"/>
            <a:ext cx="600075" cy="600075"/>
            <a:chOff x="1336528" y="6638584"/>
            <a:chExt cx="600292" cy="600292"/>
          </a:xfrm>
        </p:grpSpPr>
        <p:pic>
          <p:nvPicPr>
            <p:cNvPr id="60426" name="Bild 34" descr="Kreis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6528" y="6638584"/>
              <a:ext cx="600292" cy="60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7" name="Textfeld 39"/>
            <p:cNvSpPr txBox="1">
              <a:spLocks noChangeArrowheads="1"/>
            </p:cNvSpPr>
            <p:nvPr/>
          </p:nvSpPr>
          <p:spPr bwMode="auto">
            <a:xfrm>
              <a:off x="1476019" y="6754064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bg1"/>
                  </a:solidFill>
                  <a:latin typeface="Calibri" pitchFamily="34" charset="0"/>
                </a:rPr>
                <a:t>3.</a:t>
              </a:r>
            </a:p>
          </p:txBody>
        </p:sp>
      </p:grp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2101850" y="3429000"/>
            <a:ext cx="48164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hu-HU" sz="1000" b="1">
                <a:solidFill>
                  <a:srgbClr val="0091C9"/>
                </a:solidFill>
                <a:latin typeface="Calibri" pitchFamily="34" charset="0"/>
              </a:rPr>
              <a:t>Előszészület</a:t>
            </a:r>
            <a:endParaRPr lang="de-DE" sz="1000" b="1">
              <a:solidFill>
                <a:srgbClr val="0091C9"/>
              </a:solidFill>
              <a:latin typeface="Calibri" pitchFamily="34" charset="0"/>
            </a:endParaRPr>
          </a:p>
          <a:p>
            <a:pPr defTabSz="914400"/>
            <a:r>
              <a:rPr lang="hu-HU" sz="1000">
                <a:latin typeface="Calibri" pitchFamily="34" charset="0"/>
              </a:rPr>
              <a:t>Megbeszéljük, hogy mi az optimális felmérési időszak az Önök esetében (annak elkerülése végett, hogy a trendence felmérés ne ütközzön egyéb felmérések időszakába.</a:t>
            </a:r>
            <a:endParaRPr lang="de-DE" sz="1000">
              <a:latin typeface="Calibri" pitchFamily="34" charset="0"/>
            </a:endParaRPr>
          </a:p>
          <a:p>
            <a:pPr defTabSz="914400"/>
            <a:r>
              <a:rPr lang="hu-HU" sz="1000">
                <a:latin typeface="Calibri" pitchFamily="34" charset="0"/>
              </a:rPr>
              <a:t>Amennyiben sikeres a tanulók megszól</a:t>
            </a:r>
            <a:r>
              <a:rPr lang="de-DE" sz="1000">
                <a:latin typeface="Calibri" pitchFamily="34" charset="0"/>
              </a:rPr>
              <a:t>í</a:t>
            </a:r>
            <a:r>
              <a:rPr lang="hu-HU" sz="1000">
                <a:latin typeface="Calibri" pitchFamily="34" charset="0"/>
              </a:rPr>
              <a:t>tása</a:t>
            </a:r>
            <a:r>
              <a:rPr lang="de-DE" sz="1000">
                <a:latin typeface="Calibri" pitchFamily="34" charset="0"/>
              </a:rPr>
              <a:t>– </a:t>
            </a:r>
            <a:r>
              <a:rPr lang="hu-HU" sz="1000">
                <a:latin typeface="Calibri" pitchFamily="34" charset="0"/>
              </a:rPr>
              <a:t>ideális esetben e-mailen keresztül</a:t>
            </a:r>
            <a:r>
              <a:rPr lang="de-DE" sz="1000">
                <a:latin typeface="Calibri" pitchFamily="34" charset="0"/>
              </a:rPr>
              <a:t> – </a:t>
            </a:r>
            <a:r>
              <a:rPr lang="hu-HU" sz="1000">
                <a:latin typeface="Calibri" pitchFamily="34" charset="0"/>
              </a:rPr>
              <a:t>akkor általában 2-3 hetes időszak elegendő ahhoz, hogy egy informat</a:t>
            </a:r>
            <a:r>
              <a:rPr lang="de-DE" sz="1000">
                <a:latin typeface="Calibri" pitchFamily="34" charset="0"/>
              </a:rPr>
              <a:t>í</a:t>
            </a:r>
            <a:r>
              <a:rPr lang="hu-HU" sz="1000">
                <a:latin typeface="Calibri" pitchFamily="34" charset="0"/>
              </a:rPr>
              <a:t>v</a:t>
            </a:r>
            <a:r>
              <a:rPr lang="de-DE" sz="1000">
                <a:latin typeface="Calibri" pitchFamily="34" charset="0"/>
              </a:rPr>
              <a:t> visszajelzést kapjunk</a:t>
            </a:r>
          </a:p>
          <a:p>
            <a:pPr defTabSz="914400"/>
            <a:r>
              <a:rPr lang="de-DE" sz="1000">
                <a:latin typeface="Calibri" pitchFamily="34" charset="0"/>
              </a:rPr>
              <a:t>A trendence lo</a:t>
            </a:r>
            <a:r>
              <a:rPr lang="hu-HU" sz="1000">
                <a:latin typeface="Calibri" pitchFamily="34" charset="0"/>
              </a:rPr>
              <a:t>gójára történő felh</a:t>
            </a:r>
            <a:r>
              <a:rPr lang="de-DE" sz="1000">
                <a:latin typeface="Calibri" pitchFamily="34" charset="0"/>
              </a:rPr>
              <a:t>ívás, valamint a link el</a:t>
            </a:r>
            <a:r>
              <a:rPr lang="hu-HU" sz="1000">
                <a:latin typeface="Calibri" pitchFamily="34" charset="0"/>
              </a:rPr>
              <a:t>helyezése a különböző szociális média fórumokon egy lehetséges módszer, ugyanakkor tapasztaltból tudjuk,hogy ritkán vezet ugyanolyan visszajelzési arányhoz, mint az e-mailes felh</a:t>
            </a:r>
            <a:r>
              <a:rPr lang="de-DE" sz="1000">
                <a:latin typeface="Calibri" pitchFamily="34" charset="0"/>
              </a:rPr>
              <a:t>í</a:t>
            </a:r>
            <a:r>
              <a:rPr lang="hu-HU" sz="1000">
                <a:latin typeface="Calibri" pitchFamily="34" charset="0"/>
              </a:rPr>
              <a:t>vás</a:t>
            </a:r>
          </a:p>
          <a:p>
            <a:pPr defTabSz="914400"/>
            <a:r>
              <a:rPr lang="hu-HU" sz="1000">
                <a:latin typeface="Calibri" pitchFamily="34" charset="0"/>
              </a:rPr>
              <a:t>A hallgatók e-mailen keresztül történő megszól</a:t>
            </a:r>
            <a:r>
              <a:rPr lang="de-DE" sz="1000">
                <a:latin typeface="Calibri" pitchFamily="34" charset="0"/>
              </a:rPr>
              <a:t>í</a:t>
            </a:r>
            <a:r>
              <a:rPr lang="hu-HU" sz="1000">
                <a:latin typeface="Calibri" pitchFamily="34" charset="0"/>
              </a:rPr>
              <a:t>tásához küldünk Önöknek egy előre megfogalmazott k</a:t>
            </a:r>
            <a:r>
              <a:rPr lang="de-DE" sz="1000">
                <a:latin typeface="Calibri" pitchFamily="34" charset="0"/>
              </a:rPr>
              <a:t>í</a:t>
            </a:r>
            <a:r>
              <a:rPr lang="hu-HU" sz="1000">
                <a:latin typeface="Calibri" pitchFamily="34" charset="0"/>
              </a:rPr>
              <a:t>sérőlevelet. Az önök dolga csupán annyi, hogy ezt a levelet tovább</a:t>
            </a:r>
            <a:r>
              <a:rPr lang="de-DE" sz="1000">
                <a:latin typeface="Calibri" pitchFamily="34" charset="0"/>
              </a:rPr>
              <a:t>í</a:t>
            </a:r>
            <a:r>
              <a:rPr lang="hu-HU" sz="1000">
                <a:latin typeface="Calibri" pitchFamily="34" charset="0"/>
              </a:rPr>
              <a:t>tják a hallgatók felé.</a:t>
            </a:r>
            <a:endParaRPr lang="de-DE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Benutzerdefiniert</PresentationFormat>
  <Paragraphs>92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Office-Design</vt:lpstr>
      <vt:lpstr>1_Office-Design</vt:lpstr>
      <vt:lpstr>2_Office-Design</vt:lpstr>
      <vt:lpstr>3_Office-Design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</dc:creator>
  <cp:lastModifiedBy>Katalin Lakos-Kuzev</cp:lastModifiedBy>
  <cp:revision>95</cp:revision>
  <cp:lastPrinted>2014-08-15T14:29:30Z</cp:lastPrinted>
  <dcterms:created xsi:type="dcterms:W3CDTF">2014-04-16T09:16:00Z</dcterms:created>
  <dcterms:modified xsi:type="dcterms:W3CDTF">2014-10-23T11:58:02Z</dcterms:modified>
</cp:coreProperties>
</file>