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06" r:id="rId15"/>
    <p:sldId id="269" r:id="rId16"/>
    <p:sldId id="326" r:id="rId17"/>
    <p:sldId id="271" r:id="rId18"/>
    <p:sldId id="272" r:id="rId19"/>
    <p:sldId id="273" r:id="rId20"/>
    <p:sldId id="327" r:id="rId21"/>
    <p:sldId id="275" r:id="rId22"/>
    <p:sldId id="276" r:id="rId23"/>
    <p:sldId id="32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8" r:id="rId33"/>
    <p:sldId id="332" r:id="rId34"/>
    <p:sldId id="333" r:id="rId35"/>
    <p:sldId id="334" r:id="rId36"/>
    <p:sldId id="335" r:id="rId37"/>
    <p:sldId id="336" r:id="rId38"/>
    <p:sldId id="320" r:id="rId39"/>
    <p:sldId id="321" r:id="rId40"/>
    <p:sldId id="339" r:id="rId41"/>
    <p:sldId id="322" r:id="rId42"/>
    <p:sldId id="323" r:id="rId43"/>
    <p:sldId id="325" r:id="rId44"/>
  </p:sldIdLst>
  <p:sldSz cx="6858000" cy="9144000" type="screen4x3"/>
  <p:notesSz cx="6669088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kó Tamás" initials="TT" lastIdx="1" clrIdx="0">
    <p:extLst/>
  </p:cmAuthor>
  <p:cmAuthor id="2" name="Barnác Rita" initials="BR" lastIdx="6" clrIdx="1"/>
  <p:cmAuthor id="3" name="Takács Zoltán" initials="TZ" lastIdx="2" clrIdx="2">
    <p:extLst>
      <p:ext uri="{19B8F6BF-5375-455C-9EA6-DF929625EA0E}">
        <p15:presenceInfo xmlns:p15="http://schemas.microsoft.com/office/powerpoint/2012/main" userId="S-1-5-21-484763869-152049171-839522115-44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82182"/>
    <a:srgbClr val="52AE30"/>
    <a:srgbClr val="B3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2802" y="-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bg1"/>
                </a:solidFill>
                <a:latin typeface="DIN Next W1G Medium"/>
                <a:cs typeface="DIN Next W1G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DIN Next W1G Medium"/>
                <a:cs typeface="DIN Next W1G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bg1"/>
                </a:solidFill>
                <a:latin typeface="DIN Next W1G Medium"/>
                <a:cs typeface="DIN Next W1G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bg1"/>
                </a:solidFill>
                <a:latin typeface="DIN Next W1G Medium"/>
                <a:cs typeface="DIN Next W1G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76251" y="293916"/>
            <a:ext cx="0" cy="588010"/>
          </a:xfrm>
          <a:custGeom>
            <a:avLst/>
            <a:gdLst/>
            <a:ahLst/>
            <a:cxnLst/>
            <a:rect l="l" t="t" r="r" b="b"/>
            <a:pathLst>
              <a:path h="588010">
                <a:moveTo>
                  <a:pt x="0" y="587832"/>
                </a:moveTo>
                <a:lnTo>
                  <a:pt x="0" y="0"/>
                </a:lnTo>
                <a:lnTo>
                  <a:pt x="0" y="587832"/>
                </a:lnTo>
                <a:close/>
              </a:path>
            </a:pathLst>
          </a:custGeom>
          <a:solidFill>
            <a:srgbClr val="006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64083" y="293916"/>
            <a:ext cx="294005" cy="588010"/>
          </a:xfrm>
          <a:custGeom>
            <a:avLst/>
            <a:gdLst/>
            <a:ahLst/>
            <a:cxnLst/>
            <a:rect l="l" t="t" r="r" b="b"/>
            <a:pathLst>
              <a:path w="294004" h="588010">
                <a:moveTo>
                  <a:pt x="0" y="587832"/>
                </a:moveTo>
                <a:lnTo>
                  <a:pt x="293916" y="587832"/>
                </a:lnTo>
                <a:lnTo>
                  <a:pt x="293916" y="0"/>
                </a:lnTo>
                <a:lnTo>
                  <a:pt x="0" y="0"/>
                </a:lnTo>
                <a:lnTo>
                  <a:pt x="0" y="587832"/>
                </a:lnTo>
                <a:close/>
              </a:path>
            </a:pathLst>
          </a:custGeom>
          <a:solidFill>
            <a:srgbClr val="006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976251" y="293916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09" h="588010">
                <a:moveTo>
                  <a:pt x="0" y="587819"/>
                </a:moveTo>
                <a:lnTo>
                  <a:pt x="587832" y="587819"/>
                </a:lnTo>
                <a:lnTo>
                  <a:pt x="587832" y="0"/>
                </a:lnTo>
                <a:lnTo>
                  <a:pt x="0" y="0"/>
                </a:lnTo>
                <a:lnTo>
                  <a:pt x="0" y="587819"/>
                </a:lnTo>
                <a:close/>
              </a:path>
            </a:pathLst>
          </a:custGeom>
          <a:solidFill>
            <a:srgbClr val="52A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58512" y="397259"/>
            <a:ext cx="423545" cy="410209"/>
          </a:xfrm>
          <a:custGeom>
            <a:avLst/>
            <a:gdLst/>
            <a:ahLst/>
            <a:cxnLst/>
            <a:rect l="l" t="t" r="r" b="b"/>
            <a:pathLst>
              <a:path w="423545" h="410209">
                <a:moveTo>
                  <a:pt x="210875" y="0"/>
                </a:moveTo>
                <a:lnTo>
                  <a:pt x="160583" y="10429"/>
                </a:lnTo>
                <a:lnTo>
                  <a:pt x="119530" y="38314"/>
                </a:lnTo>
                <a:lnTo>
                  <a:pt x="91860" y="79522"/>
                </a:lnTo>
                <a:lnTo>
                  <a:pt x="81716" y="129921"/>
                </a:lnTo>
                <a:lnTo>
                  <a:pt x="91927" y="180494"/>
                </a:lnTo>
                <a:lnTo>
                  <a:pt x="119773" y="221795"/>
                </a:lnTo>
                <a:lnTo>
                  <a:pt x="161070" y="249643"/>
                </a:lnTo>
                <a:lnTo>
                  <a:pt x="211637" y="259854"/>
                </a:lnTo>
                <a:lnTo>
                  <a:pt x="262093" y="249692"/>
                </a:lnTo>
                <a:lnTo>
                  <a:pt x="303331" y="221973"/>
                </a:lnTo>
                <a:lnTo>
                  <a:pt x="309488" y="212890"/>
                </a:lnTo>
                <a:lnTo>
                  <a:pt x="211637" y="212890"/>
                </a:lnTo>
                <a:lnTo>
                  <a:pt x="179344" y="206368"/>
                </a:lnTo>
                <a:lnTo>
                  <a:pt x="152975" y="188583"/>
                </a:lnTo>
                <a:lnTo>
                  <a:pt x="135199" y="162210"/>
                </a:lnTo>
                <a:lnTo>
                  <a:pt x="128680" y="129921"/>
                </a:lnTo>
                <a:lnTo>
                  <a:pt x="135129" y="97799"/>
                </a:lnTo>
                <a:lnTo>
                  <a:pt x="152728" y="71515"/>
                </a:lnTo>
                <a:lnTo>
                  <a:pt x="178851" y="53691"/>
                </a:lnTo>
                <a:lnTo>
                  <a:pt x="210875" y="46951"/>
                </a:lnTo>
                <a:lnTo>
                  <a:pt x="210875" y="0"/>
                </a:lnTo>
                <a:close/>
              </a:path>
              <a:path w="423545" h="410209">
                <a:moveTo>
                  <a:pt x="341570" y="130467"/>
                </a:moveTo>
                <a:lnTo>
                  <a:pt x="294593" y="130467"/>
                </a:lnTo>
                <a:lnTo>
                  <a:pt x="287932" y="162574"/>
                </a:lnTo>
                <a:lnTo>
                  <a:pt x="270127" y="188771"/>
                </a:lnTo>
                <a:lnTo>
                  <a:pt x="243815" y="206421"/>
                </a:lnTo>
                <a:lnTo>
                  <a:pt x="211637" y="212890"/>
                </a:lnTo>
                <a:lnTo>
                  <a:pt x="309488" y="212890"/>
                </a:lnTo>
                <a:lnTo>
                  <a:pt x="331205" y="180848"/>
                </a:lnTo>
                <a:lnTo>
                  <a:pt x="341570" y="130467"/>
                </a:lnTo>
                <a:close/>
              </a:path>
              <a:path w="423545" h="410209">
                <a:moveTo>
                  <a:pt x="211637" y="72669"/>
                </a:moveTo>
                <a:lnTo>
                  <a:pt x="189365" y="77169"/>
                </a:lnTo>
                <a:lnTo>
                  <a:pt x="171174" y="89441"/>
                </a:lnTo>
                <a:lnTo>
                  <a:pt x="158909" y="107639"/>
                </a:lnTo>
                <a:lnTo>
                  <a:pt x="154410" y="129921"/>
                </a:lnTo>
                <a:lnTo>
                  <a:pt x="158909" y="152202"/>
                </a:lnTo>
                <a:lnTo>
                  <a:pt x="171174" y="170400"/>
                </a:lnTo>
                <a:lnTo>
                  <a:pt x="189365" y="182672"/>
                </a:lnTo>
                <a:lnTo>
                  <a:pt x="211637" y="187172"/>
                </a:lnTo>
                <a:lnTo>
                  <a:pt x="233927" y="182672"/>
                </a:lnTo>
                <a:lnTo>
                  <a:pt x="252120" y="170400"/>
                </a:lnTo>
                <a:lnTo>
                  <a:pt x="264381" y="152202"/>
                </a:lnTo>
                <a:lnTo>
                  <a:pt x="268876" y="129921"/>
                </a:lnTo>
                <a:lnTo>
                  <a:pt x="264381" y="107639"/>
                </a:lnTo>
                <a:lnTo>
                  <a:pt x="252120" y="89441"/>
                </a:lnTo>
                <a:lnTo>
                  <a:pt x="233927" y="77169"/>
                </a:lnTo>
                <a:lnTo>
                  <a:pt x="211637" y="72669"/>
                </a:lnTo>
                <a:close/>
              </a:path>
              <a:path w="423545" h="410209">
                <a:moveTo>
                  <a:pt x="283417" y="24168"/>
                </a:moveTo>
                <a:lnTo>
                  <a:pt x="270638" y="26745"/>
                </a:lnTo>
                <a:lnTo>
                  <a:pt x="260208" y="33772"/>
                </a:lnTo>
                <a:lnTo>
                  <a:pt x="253178" y="44195"/>
                </a:lnTo>
                <a:lnTo>
                  <a:pt x="250600" y="56959"/>
                </a:lnTo>
                <a:lnTo>
                  <a:pt x="253178" y="69732"/>
                </a:lnTo>
                <a:lnTo>
                  <a:pt x="260208" y="80163"/>
                </a:lnTo>
                <a:lnTo>
                  <a:pt x="270638" y="87197"/>
                </a:lnTo>
                <a:lnTo>
                  <a:pt x="283417" y="89776"/>
                </a:lnTo>
                <a:lnTo>
                  <a:pt x="296181" y="87197"/>
                </a:lnTo>
                <a:lnTo>
                  <a:pt x="306604" y="80163"/>
                </a:lnTo>
                <a:lnTo>
                  <a:pt x="313632" y="69732"/>
                </a:lnTo>
                <a:lnTo>
                  <a:pt x="316208" y="56959"/>
                </a:lnTo>
                <a:lnTo>
                  <a:pt x="313632" y="44195"/>
                </a:lnTo>
                <a:lnTo>
                  <a:pt x="306604" y="33772"/>
                </a:lnTo>
                <a:lnTo>
                  <a:pt x="296181" y="26745"/>
                </a:lnTo>
                <a:lnTo>
                  <a:pt x="283417" y="24168"/>
                </a:lnTo>
                <a:close/>
              </a:path>
              <a:path w="423545" h="410209">
                <a:moveTo>
                  <a:pt x="36872" y="319938"/>
                </a:moveTo>
                <a:lnTo>
                  <a:pt x="1134" y="349046"/>
                </a:lnTo>
                <a:lnTo>
                  <a:pt x="0" y="359878"/>
                </a:lnTo>
                <a:lnTo>
                  <a:pt x="2696" y="370928"/>
                </a:lnTo>
                <a:lnTo>
                  <a:pt x="11032" y="379522"/>
                </a:lnTo>
                <a:lnTo>
                  <a:pt x="26814" y="382981"/>
                </a:lnTo>
                <a:lnTo>
                  <a:pt x="36167" y="382144"/>
                </a:lnTo>
                <a:lnTo>
                  <a:pt x="46108" y="378275"/>
                </a:lnTo>
                <a:lnTo>
                  <a:pt x="52224" y="372173"/>
                </a:lnTo>
                <a:lnTo>
                  <a:pt x="37329" y="372173"/>
                </a:lnTo>
                <a:lnTo>
                  <a:pt x="27461" y="371817"/>
                </a:lnTo>
                <a:lnTo>
                  <a:pt x="20765" y="368958"/>
                </a:lnTo>
                <a:lnTo>
                  <a:pt x="18300" y="362565"/>
                </a:lnTo>
                <a:lnTo>
                  <a:pt x="18580" y="354830"/>
                </a:lnTo>
                <a:lnTo>
                  <a:pt x="20121" y="347941"/>
                </a:lnTo>
                <a:lnTo>
                  <a:pt x="22400" y="340126"/>
                </a:lnTo>
                <a:lnTo>
                  <a:pt x="25772" y="331076"/>
                </a:lnTo>
                <a:lnTo>
                  <a:pt x="58598" y="331076"/>
                </a:lnTo>
                <a:lnTo>
                  <a:pt x="58000" y="329542"/>
                </a:lnTo>
                <a:lnTo>
                  <a:pt x="49456" y="322497"/>
                </a:lnTo>
                <a:lnTo>
                  <a:pt x="36872" y="319938"/>
                </a:lnTo>
                <a:close/>
              </a:path>
              <a:path w="423545" h="410209">
                <a:moveTo>
                  <a:pt x="58598" y="331076"/>
                </a:moveTo>
                <a:lnTo>
                  <a:pt x="25772" y="331076"/>
                </a:lnTo>
                <a:lnTo>
                  <a:pt x="40339" y="331279"/>
                </a:lnTo>
                <a:lnTo>
                  <a:pt x="43197" y="334695"/>
                </a:lnTo>
                <a:lnTo>
                  <a:pt x="44530" y="343979"/>
                </a:lnTo>
                <a:lnTo>
                  <a:pt x="43806" y="348551"/>
                </a:lnTo>
                <a:lnTo>
                  <a:pt x="41152" y="360146"/>
                </a:lnTo>
                <a:lnTo>
                  <a:pt x="37329" y="372173"/>
                </a:lnTo>
                <a:lnTo>
                  <a:pt x="52224" y="372173"/>
                </a:lnTo>
                <a:lnTo>
                  <a:pt x="55064" y="369340"/>
                </a:lnTo>
                <a:lnTo>
                  <a:pt x="61459" y="353301"/>
                </a:lnTo>
                <a:lnTo>
                  <a:pt x="62127" y="340126"/>
                </a:lnTo>
                <a:lnTo>
                  <a:pt x="58598" y="331076"/>
                </a:lnTo>
                <a:close/>
              </a:path>
              <a:path w="423545" h="410209">
                <a:moveTo>
                  <a:pt x="140771" y="320192"/>
                </a:moveTo>
                <a:lnTo>
                  <a:pt x="122305" y="322961"/>
                </a:lnTo>
                <a:lnTo>
                  <a:pt x="102404" y="409917"/>
                </a:lnTo>
                <a:lnTo>
                  <a:pt x="121009" y="409917"/>
                </a:lnTo>
                <a:lnTo>
                  <a:pt x="127423" y="381825"/>
                </a:lnTo>
                <a:lnTo>
                  <a:pt x="141676" y="380830"/>
                </a:lnTo>
                <a:lnTo>
                  <a:pt x="155096" y="376596"/>
                </a:lnTo>
                <a:lnTo>
                  <a:pt x="163906" y="369100"/>
                </a:lnTo>
                <a:lnTo>
                  <a:pt x="130534" y="369100"/>
                </a:lnTo>
                <a:lnTo>
                  <a:pt x="137900" y="336791"/>
                </a:lnTo>
                <a:lnTo>
                  <a:pt x="139780" y="335191"/>
                </a:lnTo>
                <a:lnTo>
                  <a:pt x="142447" y="333514"/>
                </a:lnTo>
                <a:lnTo>
                  <a:pt x="172077" y="333514"/>
                </a:lnTo>
                <a:lnTo>
                  <a:pt x="169982" y="327993"/>
                </a:lnTo>
                <a:lnTo>
                  <a:pt x="167187" y="325526"/>
                </a:lnTo>
                <a:lnTo>
                  <a:pt x="139501" y="325526"/>
                </a:lnTo>
                <a:lnTo>
                  <a:pt x="140771" y="320192"/>
                </a:lnTo>
                <a:close/>
              </a:path>
              <a:path w="423545" h="410209">
                <a:moveTo>
                  <a:pt x="111510" y="321360"/>
                </a:moveTo>
                <a:lnTo>
                  <a:pt x="73448" y="321360"/>
                </a:lnTo>
                <a:lnTo>
                  <a:pt x="70425" y="334340"/>
                </a:lnTo>
                <a:lnTo>
                  <a:pt x="78350" y="334340"/>
                </a:lnTo>
                <a:lnTo>
                  <a:pt x="72280" y="359727"/>
                </a:lnTo>
                <a:lnTo>
                  <a:pt x="92003" y="382841"/>
                </a:lnTo>
                <a:lnTo>
                  <a:pt x="95491" y="382037"/>
                </a:lnTo>
                <a:lnTo>
                  <a:pt x="99115" y="381368"/>
                </a:lnTo>
                <a:lnTo>
                  <a:pt x="102268" y="369519"/>
                </a:lnTo>
                <a:lnTo>
                  <a:pt x="93031" y="369519"/>
                </a:lnTo>
                <a:lnTo>
                  <a:pt x="90060" y="368490"/>
                </a:lnTo>
                <a:lnTo>
                  <a:pt x="90060" y="362915"/>
                </a:lnTo>
                <a:lnTo>
                  <a:pt x="91597" y="356339"/>
                </a:lnTo>
                <a:lnTo>
                  <a:pt x="92231" y="354012"/>
                </a:lnTo>
                <a:lnTo>
                  <a:pt x="96981" y="334124"/>
                </a:lnTo>
                <a:lnTo>
                  <a:pt x="108500" y="334124"/>
                </a:lnTo>
                <a:lnTo>
                  <a:pt x="111510" y="321360"/>
                </a:lnTo>
                <a:close/>
              </a:path>
              <a:path w="423545" h="410209">
                <a:moveTo>
                  <a:pt x="102569" y="368388"/>
                </a:moveTo>
                <a:lnTo>
                  <a:pt x="100512" y="369049"/>
                </a:lnTo>
                <a:lnTo>
                  <a:pt x="98391" y="369519"/>
                </a:lnTo>
                <a:lnTo>
                  <a:pt x="102268" y="369519"/>
                </a:lnTo>
                <a:lnTo>
                  <a:pt x="102569" y="368388"/>
                </a:lnTo>
                <a:close/>
              </a:path>
              <a:path w="423545" h="410209">
                <a:moveTo>
                  <a:pt x="172077" y="333514"/>
                </a:moveTo>
                <a:lnTo>
                  <a:pt x="149724" y="333514"/>
                </a:lnTo>
                <a:lnTo>
                  <a:pt x="155642" y="337083"/>
                </a:lnTo>
                <a:lnTo>
                  <a:pt x="154017" y="347472"/>
                </a:lnTo>
                <a:lnTo>
                  <a:pt x="151505" y="356339"/>
                </a:lnTo>
                <a:lnTo>
                  <a:pt x="146800" y="363596"/>
                </a:lnTo>
                <a:lnTo>
                  <a:pt x="139833" y="368197"/>
                </a:lnTo>
                <a:lnTo>
                  <a:pt x="130534" y="369100"/>
                </a:lnTo>
                <a:lnTo>
                  <a:pt x="163906" y="369100"/>
                </a:lnTo>
                <a:lnTo>
                  <a:pt x="166078" y="367252"/>
                </a:lnTo>
                <a:lnTo>
                  <a:pt x="173016" y="350926"/>
                </a:lnTo>
                <a:lnTo>
                  <a:pt x="173652" y="337669"/>
                </a:lnTo>
                <a:lnTo>
                  <a:pt x="172077" y="333514"/>
                </a:lnTo>
                <a:close/>
              </a:path>
              <a:path w="423545" h="410209">
                <a:moveTo>
                  <a:pt x="154766" y="320052"/>
                </a:moveTo>
                <a:lnTo>
                  <a:pt x="147375" y="320052"/>
                </a:lnTo>
                <a:lnTo>
                  <a:pt x="139501" y="325526"/>
                </a:lnTo>
                <a:lnTo>
                  <a:pt x="167187" y="325526"/>
                </a:lnTo>
                <a:lnTo>
                  <a:pt x="163267" y="322065"/>
                </a:lnTo>
                <a:lnTo>
                  <a:pt x="154766" y="320052"/>
                </a:lnTo>
                <a:close/>
              </a:path>
              <a:path w="423545" h="410209">
                <a:moveTo>
                  <a:pt x="104919" y="301244"/>
                </a:moveTo>
                <a:lnTo>
                  <a:pt x="85030" y="306070"/>
                </a:lnTo>
                <a:lnTo>
                  <a:pt x="81258" y="321360"/>
                </a:lnTo>
                <a:lnTo>
                  <a:pt x="99991" y="321360"/>
                </a:lnTo>
                <a:lnTo>
                  <a:pt x="104919" y="301244"/>
                </a:lnTo>
                <a:close/>
              </a:path>
              <a:path w="423545" h="410209">
                <a:moveTo>
                  <a:pt x="287697" y="322211"/>
                </a:moveTo>
                <a:lnTo>
                  <a:pt x="243476" y="353517"/>
                </a:lnTo>
                <a:lnTo>
                  <a:pt x="243133" y="364876"/>
                </a:lnTo>
                <a:lnTo>
                  <a:pt x="247168" y="373986"/>
                </a:lnTo>
                <a:lnTo>
                  <a:pt x="254456" y="380052"/>
                </a:lnTo>
                <a:lnTo>
                  <a:pt x="263872" y="382282"/>
                </a:lnTo>
                <a:lnTo>
                  <a:pt x="273587" y="382333"/>
                </a:lnTo>
                <a:lnTo>
                  <a:pt x="280699" y="376440"/>
                </a:lnTo>
                <a:lnTo>
                  <a:pt x="291457" y="376440"/>
                </a:lnTo>
                <a:lnTo>
                  <a:pt x="292186" y="373278"/>
                </a:lnTo>
                <a:lnTo>
                  <a:pt x="268558" y="373278"/>
                </a:lnTo>
                <a:lnTo>
                  <a:pt x="261834" y="371629"/>
                </a:lnTo>
                <a:lnTo>
                  <a:pt x="257352" y="367225"/>
                </a:lnTo>
                <a:lnTo>
                  <a:pt x="255301" y="360875"/>
                </a:lnTo>
                <a:lnTo>
                  <a:pt x="255871" y="353390"/>
                </a:lnTo>
                <a:lnTo>
                  <a:pt x="262412" y="339979"/>
                </a:lnTo>
                <a:lnTo>
                  <a:pt x="271376" y="333297"/>
                </a:lnTo>
                <a:lnTo>
                  <a:pt x="279947" y="331003"/>
                </a:lnTo>
                <a:lnTo>
                  <a:pt x="285309" y="330758"/>
                </a:lnTo>
                <a:lnTo>
                  <a:pt x="301987" y="330758"/>
                </a:lnTo>
                <a:lnTo>
                  <a:pt x="303928" y="322338"/>
                </a:lnTo>
                <a:lnTo>
                  <a:pt x="287697" y="322211"/>
                </a:lnTo>
                <a:close/>
              </a:path>
              <a:path w="423545" h="410209">
                <a:moveTo>
                  <a:pt x="291457" y="376440"/>
                </a:moveTo>
                <a:lnTo>
                  <a:pt x="280699" y="376440"/>
                </a:lnTo>
                <a:lnTo>
                  <a:pt x="279417" y="381800"/>
                </a:lnTo>
                <a:lnTo>
                  <a:pt x="290224" y="381787"/>
                </a:lnTo>
                <a:lnTo>
                  <a:pt x="291457" y="376440"/>
                </a:lnTo>
                <a:close/>
              </a:path>
              <a:path w="423545" h="410209">
                <a:moveTo>
                  <a:pt x="301987" y="330758"/>
                </a:moveTo>
                <a:lnTo>
                  <a:pt x="285309" y="330758"/>
                </a:lnTo>
                <a:lnTo>
                  <a:pt x="290796" y="330873"/>
                </a:lnTo>
                <a:lnTo>
                  <a:pt x="282236" y="367703"/>
                </a:lnTo>
                <a:lnTo>
                  <a:pt x="277092" y="373278"/>
                </a:lnTo>
                <a:lnTo>
                  <a:pt x="292186" y="373278"/>
                </a:lnTo>
                <a:lnTo>
                  <a:pt x="301987" y="330758"/>
                </a:lnTo>
                <a:close/>
              </a:path>
              <a:path w="423545" h="410209">
                <a:moveTo>
                  <a:pt x="329442" y="321627"/>
                </a:moveTo>
                <a:lnTo>
                  <a:pt x="317923" y="323215"/>
                </a:lnTo>
                <a:lnTo>
                  <a:pt x="304486" y="381787"/>
                </a:lnTo>
                <a:lnTo>
                  <a:pt x="316323" y="381787"/>
                </a:lnTo>
                <a:lnTo>
                  <a:pt x="326711" y="336499"/>
                </a:lnTo>
                <a:lnTo>
                  <a:pt x="333353" y="330657"/>
                </a:lnTo>
                <a:lnTo>
                  <a:pt x="362279" y="330657"/>
                </a:lnTo>
                <a:lnTo>
                  <a:pt x="361386" y="327926"/>
                </a:lnTo>
                <a:lnTo>
                  <a:pt x="327969" y="327926"/>
                </a:lnTo>
                <a:lnTo>
                  <a:pt x="329442" y="321627"/>
                </a:lnTo>
                <a:close/>
              </a:path>
              <a:path w="423545" h="410209">
                <a:moveTo>
                  <a:pt x="362279" y="330657"/>
                </a:moveTo>
                <a:lnTo>
                  <a:pt x="348365" y="330657"/>
                </a:lnTo>
                <a:lnTo>
                  <a:pt x="353369" y="334175"/>
                </a:lnTo>
                <a:lnTo>
                  <a:pt x="350232" y="347891"/>
                </a:lnTo>
                <a:lnTo>
                  <a:pt x="342434" y="381787"/>
                </a:lnTo>
                <a:lnTo>
                  <a:pt x="354562" y="381787"/>
                </a:lnTo>
                <a:lnTo>
                  <a:pt x="362335" y="347764"/>
                </a:lnTo>
                <a:lnTo>
                  <a:pt x="363615" y="334743"/>
                </a:lnTo>
                <a:lnTo>
                  <a:pt x="362279" y="330657"/>
                </a:lnTo>
                <a:close/>
              </a:path>
              <a:path w="423545" h="410209">
                <a:moveTo>
                  <a:pt x="347920" y="321081"/>
                </a:moveTo>
                <a:lnTo>
                  <a:pt x="336376" y="321081"/>
                </a:lnTo>
                <a:lnTo>
                  <a:pt x="327969" y="327926"/>
                </a:lnTo>
                <a:lnTo>
                  <a:pt x="361386" y="327926"/>
                </a:lnTo>
                <a:lnTo>
                  <a:pt x="360938" y="326555"/>
                </a:lnTo>
                <a:lnTo>
                  <a:pt x="355355" y="322300"/>
                </a:lnTo>
                <a:lnTo>
                  <a:pt x="347920" y="321081"/>
                </a:lnTo>
                <a:close/>
              </a:path>
              <a:path w="423545" h="410209">
                <a:moveTo>
                  <a:pt x="399813" y="291223"/>
                </a:moveTo>
                <a:lnTo>
                  <a:pt x="386947" y="293230"/>
                </a:lnTo>
                <a:lnTo>
                  <a:pt x="366627" y="381800"/>
                </a:lnTo>
                <a:lnTo>
                  <a:pt x="378896" y="381800"/>
                </a:lnTo>
                <a:lnTo>
                  <a:pt x="385931" y="351485"/>
                </a:lnTo>
                <a:lnTo>
                  <a:pt x="399229" y="351485"/>
                </a:lnTo>
                <a:lnTo>
                  <a:pt x="396930" y="346964"/>
                </a:lnTo>
                <a:lnTo>
                  <a:pt x="401258" y="342925"/>
                </a:lnTo>
                <a:lnTo>
                  <a:pt x="387913" y="342925"/>
                </a:lnTo>
                <a:lnTo>
                  <a:pt x="399813" y="291223"/>
                </a:lnTo>
                <a:close/>
              </a:path>
              <a:path w="423545" h="410209">
                <a:moveTo>
                  <a:pt x="399229" y="351485"/>
                </a:moveTo>
                <a:lnTo>
                  <a:pt x="385931" y="351485"/>
                </a:lnTo>
                <a:lnTo>
                  <a:pt x="400816" y="381800"/>
                </a:lnTo>
                <a:lnTo>
                  <a:pt x="414646" y="381800"/>
                </a:lnTo>
                <a:lnTo>
                  <a:pt x="399229" y="351485"/>
                </a:lnTo>
                <a:close/>
              </a:path>
              <a:path w="423545" h="410209">
                <a:moveTo>
                  <a:pt x="423320" y="322338"/>
                </a:moveTo>
                <a:lnTo>
                  <a:pt x="409680" y="322338"/>
                </a:lnTo>
                <a:lnTo>
                  <a:pt x="387913" y="342925"/>
                </a:lnTo>
                <a:lnTo>
                  <a:pt x="401258" y="342925"/>
                </a:lnTo>
                <a:lnTo>
                  <a:pt x="423320" y="322338"/>
                </a:lnTo>
                <a:close/>
              </a:path>
              <a:path w="423545" h="410209">
                <a:moveTo>
                  <a:pt x="208551" y="291147"/>
                </a:moveTo>
                <a:lnTo>
                  <a:pt x="196028" y="293001"/>
                </a:lnTo>
                <a:lnTo>
                  <a:pt x="175670" y="381800"/>
                </a:lnTo>
                <a:lnTo>
                  <a:pt x="190682" y="381685"/>
                </a:lnTo>
                <a:lnTo>
                  <a:pt x="210366" y="379395"/>
                </a:lnTo>
                <a:lnTo>
                  <a:pt x="223875" y="373033"/>
                </a:lnTo>
                <a:lnTo>
                  <a:pt x="224294" y="372554"/>
                </a:lnTo>
                <a:lnTo>
                  <a:pt x="195381" y="372554"/>
                </a:lnTo>
                <a:lnTo>
                  <a:pt x="189907" y="372491"/>
                </a:lnTo>
                <a:lnTo>
                  <a:pt x="198187" y="335584"/>
                </a:lnTo>
                <a:lnTo>
                  <a:pt x="203293" y="329984"/>
                </a:lnTo>
                <a:lnTo>
                  <a:pt x="233692" y="329907"/>
                </a:lnTo>
                <a:lnTo>
                  <a:pt x="232893" y="328209"/>
                </a:lnTo>
                <a:lnTo>
                  <a:pt x="229922" y="326034"/>
                </a:lnTo>
                <a:lnTo>
                  <a:pt x="200664" y="326034"/>
                </a:lnTo>
                <a:lnTo>
                  <a:pt x="208551" y="291147"/>
                </a:lnTo>
                <a:close/>
              </a:path>
              <a:path w="423545" h="410209">
                <a:moveTo>
                  <a:pt x="233692" y="329907"/>
                </a:moveTo>
                <a:lnTo>
                  <a:pt x="211827" y="329907"/>
                </a:lnTo>
                <a:lnTo>
                  <a:pt x="218550" y="331503"/>
                </a:lnTo>
                <a:lnTo>
                  <a:pt x="223059" y="335881"/>
                </a:lnTo>
                <a:lnTo>
                  <a:pt x="225156" y="342229"/>
                </a:lnTo>
                <a:lnTo>
                  <a:pt x="224641" y="349732"/>
                </a:lnTo>
                <a:lnTo>
                  <a:pt x="218200" y="363176"/>
                </a:lnTo>
                <a:lnTo>
                  <a:pt x="209292" y="369920"/>
                </a:lnTo>
                <a:lnTo>
                  <a:pt x="200744" y="372276"/>
                </a:lnTo>
                <a:lnTo>
                  <a:pt x="195381" y="372554"/>
                </a:lnTo>
                <a:lnTo>
                  <a:pt x="224294" y="372554"/>
                </a:lnTo>
                <a:lnTo>
                  <a:pt x="232328" y="363362"/>
                </a:lnTo>
                <a:lnTo>
                  <a:pt x="236846" y="351142"/>
                </a:lnTo>
                <a:lnTo>
                  <a:pt x="237288" y="337560"/>
                </a:lnTo>
                <a:lnTo>
                  <a:pt x="233692" y="329907"/>
                </a:lnTo>
                <a:close/>
              </a:path>
              <a:path w="423545" h="410209">
                <a:moveTo>
                  <a:pt x="216996" y="321068"/>
                </a:moveTo>
                <a:lnTo>
                  <a:pt x="209719" y="321068"/>
                </a:lnTo>
                <a:lnTo>
                  <a:pt x="200664" y="326034"/>
                </a:lnTo>
                <a:lnTo>
                  <a:pt x="229922" y="326034"/>
                </a:lnTo>
                <a:lnTo>
                  <a:pt x="225513" y="322806"/>
                </a:lnTo>
                <a:lnTo>
                  <a:pt x="216996" y="321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222" y="1324829"/>
            <a:ext cx="6295555" cy="751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DIN Next W1G Medium"/>
                <a:cs typeface="DIN Next W1G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1214" y="2073673"/>
            <a:ext cx="5139690" cy="274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DIN Next W1G Medium"/>
                <a:cs typeface="DIN Next W1G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ivatbank@otpbank.hu" TargetMode="External"/><Relationship Id="rId2" Type="http://schemas.openxmlformats.org/officeDocument/2006/relationships/hyperlink" Target="https://www.otpbank.hu/privatebanking/Fooldal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psimple.hu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ultipont.h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tpbank.hu/portal/hu/Hitelkartyak/Hirdetmeny)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pbank.hu/portal/hu/SzabadFelhasznalasuHitelek/Folyoszamlahitel" TargetMode="External"/><Relationship Id="rId2" Type="http://schemas.openxmlformats.org/officeDocument/2006/relationships/hyperlink" Target="http://www.otpbank.hu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pbank.hu/portal/hu/SzabadFelhasznalasuHitelek/SzemelyiKolcson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pbank.hu/portal/hu/Lakashitel/Hirdetmeny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otpportalok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pbank.hu/portal/hu/SzabadFelhasznalasuHitelek/SzemelyiKolcson" TargetMode="External"/><Relationship Id="rId2" Type="http://schemas.openxmlformats.org/officeDocument/2006/relationships/hyperlink" Target="http://www.otpbank.hu/portal/hu/Lakashitel/Hirdetmeny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pportalok.hu/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pportalok.hu/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0" y="3560947"/>
            <a:ext cx="6858546" cy="2022107"/>
            <a:chOff x="0" y="3887990"/>
            <a:chExt cx="6858546" cy="2022107"/>
          </a:xfrm>
        </p:grpSpPr>
        <p:sp>
          <p:nvSpPr>
            <p:cNvPr id="2" name="object 2"/>
            <p:cNvSpPr/>
            <p:nvPr/>
          </p:nvSpPr>
          <p:spPr>
            <a:xfrm>
              <a:off x="293916" y="5322087"/>
              <a:ext cx="6564630" cy="588010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32"/>
                  </a:moveTo>
                  <a:lnTo>
                    <a:pt x="6564083" y="587832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32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0" y="3887990"/>
              <a:ext cx="6564630" cy="1728470"/>
            </a:xfrm>
            <a:custGeom>
              <a:avLst/>
              <a:gdLst/>
              <a:ahLst/>
              <a:cxnLst/>
              <a:rect l="l" t="t" r="r" b="b"/>
              <a:pathLst>
                <a:path w="6564630" h="1728470">
                  <a:moveTo>
                    <a:pt x="0" y="1728012"/>
                  </a:moveTo>
                  <a:lnTo>
                    <a:pt x="6564083" y="1728012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1728012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81214" y="3953724"/>
              <a:ext cx="5586186" cy="1514517"/>
            </a:xfrm>
            <a:prstGeom prst="rect">
              <a:avLst/>
            </a:prstGeom>
          </p:spPr>
          <p:txBody>
            <a:bodyPr vert="horz" wrap="square" lIns="0" tIns="128270" rIns="0" bIns="0" rtlCol="0">
              <a:spAutoFit/>
            </a:bodyPr>
            <a:lstStyle/>
            <a:p>
              <a:pPr marL="12700" marR="5080">
                <a:lnSpc>
                  <a:spcPts val="5360"/>
                </a:lnSpc>
                <a:spcBef>
                  <a:spcPts val="1010"/>
                </a:spcBef>
              </a:pPr>
              <a:r>
                <a:rPr sz="5300" spc="-6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</a:t>
              </a:r>
              <a:r>
                <a:rPr sz="5300" spc="-9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5300" spc="-12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Munkavállalói  </a:t>
              </a:r>
              <a:r>
                <a:rPr sz="5300" spc="-114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ajánlat</a:t>
              </a:r>
              <a:endParaRPr sz="5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76260"/>
            <a:ext cx="6284595" cy="932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Banking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800"/>
              </a:lnSpc>
              <a:tabLst>
                <a:tab pos="457200" algn="l"/>
              </a:tabLst>
            </a:pPr>
            <a:endParaRPr lang="hu-HU" sz="1200" dirty="0" smtClean="0">
              <a:solidFill>
                <a:srgbClr val="6F6F6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Alappillére a személyes tanácsadón keresztüli, a pénzügyek teljes körét lefedő, </a:t>
            </a:r>
            <a:endParaRPr lang="hu-HU" sz="1200" spc="-15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igényeit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messzemenőkig figyelembe vevő banki-befektetési tanácsadás. </a:t>
            </a:r>
            <a:endParaRPr lang="hu-HU" sz="1200" spc="-15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Exkluzív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körülmények között biztosítjuk a soron kívüli kiszolgálást, bankügyeit </a:t>
            </a:r>
            <a:endParaRPr lang="hu-HU" sz="1200" spc="-15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személyesen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faxon és telefonon keresztül is intézheti.</a:t>
            </a:r>
          </a:p>
          <a:p>
            <a:pPr algn="just">
              <a:spcBef>
                <a:spcPts val="15"/>
              </a:spcBef>
            </a:pPr>
            <a:endParaRPr lang="hu-HU" sz="1200" spc="-15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800"/>
              </a:lnSpc>
              <a:spcBef>
                <a:spcPts val="15"/>
              </a:spcBef>
            </a:pP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Privát Banki szolgáltatás/számlacsomag tartalma</a:t>
            </a: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15"/>
              </a:spcBef>
            </a:pPr>
            <a:endParaRPr lang="hu-HU" sz="1200" spc="-1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5"/>
              </a:spcBef>
            </a:pPr>
            <a:r>
              <a:rPr lang="hu-HU"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„Megbízható, szakszerű és gyors kiszolgálás”</a:t>
            </a: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Személyes dedikált privát banki tanácsadó</a:t>
            </a: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Diszkrét, elkülönített kiszolgálási környezet</a:t>
            </a: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Személyre szabott banki és befektetési ügyintézés</a:t>
            </a: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Tanácsadás, részletes igényfelméréssel és modellportfólió ajánlattal</a:t>
            </a: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Kényelmes és gyors ügyintézés akár telefonon keresztül is</a:t>
            </a: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Negyedévente elegáns kivitelű, az elmúlt időszak gazdasági, pénzügyi és befektetési eseményeit bemutató Privát Portfólió kiadványunkkal segítjük befektetési döntéseit, illetve műkincs és ingatlanpiaci fejleményekről, kiemelt utazási ajánlatunkról is tájékoztatjuk</a:t>
            </a: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Dedikált OTP Travel kiszolgálás - </a:t>
            </a:r>
            <a:r>
              <a:rPr lang="hu-HU"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Concierge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</a:t>
            </a:r>
            <a:endParaRPr lang="hu-HU" sz="120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endParaRPr lang="hu-HU" sz="1200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2D050"/>
              </a:buClr>
              <a:tabLst>
                <a:tab pos="457200" algn="l"/>
              </a:tabLst>
            </a:pPr>
            <a:r>
              <a:rPr lang="hu-HU"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„Az összes pénzügyi célt kielégítő termékskála”</a:t>
            </a: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endParaRPr lang="hu-HU" sz="1200" b="1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800"/>
              </a:lnSpc>
              <a:tabLst>
                <a:tab pos="457200" algn="l"/>
              </a:tabLst>
            </a:pPr>
            <a:r>
              <a:rPr lang="hu-HU" sz="1200" b="1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 </a:t>
            </a:r>
            <a:r>
              <a:rPr lang="hu-HU" sz="1200" b="1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alaptermékek</a:t>
            </a:r>
          </a:p>
          <a:p>
            <a:pPr marL="171450" indent="-171450" algn="just">
              <a:lnSpc>
                <a:spcPts val="800"/>
              </a:lnSpc>
              <a:buClr>
                <a:srgbClr val="92D050"/>
              </a:buClr>
              <a:buFont typeface="Arial" pitchFamily="34" charset="0"/>
              <a:buChar char="•"/>
              <a:tabLst>
                <a:tab pos="457200" algn="l"/>
              </a:tabLst>
            </a:pPr>
            <a:endParaRPr lang="hu-HU" sz="1200" spc="-1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Betétikártya-szolgáltatás keretében 1 db éves díjmentes Mastercard Privát Banki Limited Edition kártya, amelyhez hozzátartozik a 4 fős családi utasbiztosítás és a repülőtéri </a:t>
            </a:r>
            <a:r>
              <a:rPr lang="hu-HU"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SkyCourt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Lounge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használata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</a:t>
            </a:r>
            <a:r>
              <a:rPr lang="hu-HU"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hitelkártya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Kedvező kamatozású lekötött betétek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500 000 forint értékben – egyszerűsített hitelbírálat alapján – folyószámla hitelkeret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 deviza konverziók és díjmentes devizaszámla vezetés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 </a:t>
            </a:r>
            <a:r>
              <a:rPr lang="hu-HU" sz="12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készpénzfelvétel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ATM-en és OTP fiókhálózatban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Kedvezményesen végezhető belföldi és külföldi átutalás (eseti és rendszeres)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bankon belüli saját számlák közötti átutalás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kártyás vásárlás</a:t>
            </a:r>
          </a:p>
          <a:p>
            <a:pPr marL="342900" indent="-342900" algn="just">
              <a:buClr>
                <a:srgbClr val="92D050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internetbanki, mobilalkalmazási, telefonos banki, valamint </a:t>
            </a:r>
            <a:r>
              <a:rPr lang="hu-HU"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-szolgáltatás (OTPdirekt telefonos, internetes, mobiltelefonos) szolgáltatások és SMS küldés</a:t>
            </a:r>
          </a:p>
          <a:p>
            <a:pPr algn="just">
              <a:lnSpc>
                <a:spcPts val="800"/>
              </a:lnSpc>
              <a:tabLst>
                <a:tab pos="457200" algn="l"/>
              </a:tabLst>
            </a:pPr>
            <a:endParaRPr lang="hu-HU" sz="1200" spc="-15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hu-HU" sz="1200" b="1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Befektetési termékek</a:t>
            </a:r>
          </a:p>
          <a:p>
            <a:pPr algn="just">
              <a:tabLst>
                <a:tab pos="457200" algn="l"/>
              </a:tabLst>
            </a:pPr>
            <a:endParaRPr lang="hu-HU" sz="1200" b="1" spc="-1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ts val="800"/>
              </a:lnSpc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 értékpapírszámla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vezetés</a:t>
            </a: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Befektetési termékek széles választéka</a:t>
            </a: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és hazai befektetési alapok a világ és a hazai piac vezető szolgáltatóitól </a:t>
            </a:r>
          </a:p>
          <a:p>
            <a:pPr marL="342900" indent="-342900" algn="just">
              <a:buClr>
                <a:srgbClr val="92D050"/>
              </a:buClr>
              <a:buFont typeface="Arial"/>
              <a:buChar char="•"/>
              <a:tabLst>
                <a:tab pos="457200" algn="l"/>
              </a:tabLst>
            </a:pPr>
            <a:r>
              <a:rPr lang="hu-HU"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XETRA-n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elérhető külföldi részvények és tőzsdén kereskedett befektetési alapok (ETF) széles köre</a:t>
            </a:r>
          </a:p>
          <a:p>
            <a:pPr marL="342900" indent="-342900" algn="just">
              <a:buFont typeface="Arial"/>
              <a:buChar char="•"/>
              <a:tabLst>
                <a:tab pos="457200" algn="l"/>
              </a:tabLst>
            </a:pPr>
            <a:endParaRPr lang="hu-HU" sz="1200" dirty="0">
              <a:solidFill>
                <a:srgbClr val="6F6F6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feltételekről, kondíciókról, aktuális kedvezményeinkről részletes információt privát banki tanácsadóinktól kaphat illetve az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otpprivatebanking.hu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honlapon,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privatbank@otpbank.hu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e-mailcímen vagy a 06-1-366-6728-as telefonszámon érhet el. </a:t>
            </a: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1296000"/>
            <a:ext cx="622109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Szeretnéd </a:t>
            </a:r>
            <a:r>
              <a:rPr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igényeidre </a:t>
            </a:r>
            <a:r>
              <a:rPr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szabni </a:t>
            </a:r>
            <a:r>
              <a:rPr sz="14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7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bankodat?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8275" algn="just">
              <a:lnSpc>
                <a:spcPts val="1400"/>
              </a:lnSpc>
              <a:spcBef>
                <a:spcPts val="1400"/>
              </a:spcBef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olyan ajánlat érdekel,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választhatod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ki, hogy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 van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szükséged  és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ezáltal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állítod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havidíjadat,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amelyet akár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havonta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módosíthatsz,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mindent</a:t>
            </a:r>
            <a:r>
              <a:rPr sz="1200" b="1" spc="1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intézhetsz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el,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útközben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mobilodról, és ahol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választásod, akkor </a:t>
            </a:r>
            <a:r>
              <a:rPr sz="1200" b="1" spc="-10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Neked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hu-HU" sz="1200" b="1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számlacsomagot</a:t>
            </a:r>
            <a:r>
              <a:rPr sz="1200" b="1" spc="-2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ajánljuk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3612" y="2884120"/>
            <a:ext cx="27368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221" y="2701240"/>
            <a:ext cx="5614035" cy="1659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Ft-os</a:t>
            </a:r>
            <a:r>
              <a:rPr sz="1200" b="1" spc="-8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alapcsomag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Díjmentes: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betétikártya-szolgáltatás keretében </a:t>
            </a:r>
            <a:r>
              <a:rPr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első betéti kártya éves díja a számlanyitást követő 1. évben díjmentes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számlavezetés (csak jövedelem elvárás*)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internetbank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 internetes tranzakciók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Havonta 2 alkalommal díjmentesen vehető </a:t>
            </a:r>
            <a:r>
              <a:rPr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készpénz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belföldön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 erre vonatkozó nyilatkozat  megléte esetén (150 ezer Ft-ig).**</a:t>
            </a: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(EUR-os) </a:t>
            </a:r>
            <a:r>
              <a:rPr lang="hu-HU" sz="1200" b="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hu-HU"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devizaszámla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3612" y="3624982"/>
            <a:ext cx="2736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hu-HU" sz="1200" b="0" spc="-1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endParaRPr lang="hu-HU" sz="1200" b="0" spc="-1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221" y="4484320"/>
            <a:ext cx="6024245" cy="3316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</a:t>
            </a:r>
            <a:r>
              <a:rPr sz="1200" b="1" spc="-4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kedvezménycsomagok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651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All-in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csomag: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készpénzfelvétel belföldi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ATM-ből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internetbanki és mobilalkalmazási szolgáltatáson (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OTP SmartBank </a:t>
            </a: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csatornán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keresztül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végzett valamennyi belföldi </a:t>
            </a: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bankon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belüli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bankon kívüli átutalási és csoportos beszedési megbízás havonta 250 000 Ft-</a:t>
            </a: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SMS-szolgáltatás keretében k</a:t>
            </a: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orlátlan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számú SMS értesítés a </a:t>
            </a: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számlán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történt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összes pénzmozgásról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200" spc="-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651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ATM vagy 5 ATM csomag – havi 2 vagy 5 készpénzfelvétel OTP ATM-</a:t>
            </a:r>
            <a:r>
              <a:rPr lang="hu-HU"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ből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18110" marR="1651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Tranzakciós csomag – OTPdirekt  internetes és OTP </a:t>
            </a:r>
            <a:r>
              <a:rPr lang="hu-HU"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SmartBank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csatornán keresztül végzett valamennyi belföldi bankon belüli / bankon kívüli átutalási és csoportos beszedési megbízás havonta 250 000 Ft-ig díjmentes;</a:t>
            </a:r>
          </a:p>
          <a:p>
            <a:pPr marL="118110" marR="1651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SMS-szolgáltatás (</a:t>
            </a:r>
            <a:r>
              <a:rPr lang="hu-HU"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SMS csomag) – </a:t>
            </a:r>
            <a:r>
              <a:rPr lang="hu-HU"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szolgáltatás + korlátlan számú </a:t>
            </a:r>
            <a:r>
              <a:rPr lang="hu-HU"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értesítés az összes  tranzakcióról;</a:t>
            </a:r>
            <a:endParaRPr sz="1200" spc="-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43535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 csomag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 készpénzfelvétel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ATM-ből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hu-HU" sz="1200" b="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hu-HU"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sz="1200" b="0" spc="-4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</a:pPr>
            <a:endParaRPr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</a:t>
            </a:r>
            <a:r>
              <a:rPr sz="1200" b="1" spc="-6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400"/>
              </a:lnSpc>
              <a:spcBef>
                <a:spcPts val="7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íjmentes</a:t>
            </a:r>
            <a:r>
              <a:rPr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Egészségpénztári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főkártya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új pénztártag, vagy másik pénztárból átlépő tag esetén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1213" y="8036560"/>
            <a:ext cx="6292850" cy="100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099"/>
              </a:lnSpc>
            </a:pPr>
            <a:r>
              <a:rPr sz="800" b="0" spc="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hu-HU" sz="800" b="1" i="1" dirty="0"/>
              <a:t> </a:t>
            </a:r>
            <a:r>
              <a:rPr lang="hu-HU"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 </a:t>
            </a:r>
            <a:r>
              <a:rPr lang="hu-HU" sz="80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Smart </a:t>
            </a:r>
            <a:r>
              <a:rPr sz="800" spc="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kártyát</a:t>
            </a:r>
            <a:r>
              <a:rPr sz="80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sz="8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feletti természetes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igényelhet.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0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Ft-os számlavezetési díj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 35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korig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mindenkori  minimálbérnek megfelelő jövedelem,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felett </a:t>
            </a:r>
            <a:r>
              <a:rPr sz="8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összegű </a:t>
            </a:r>
            <a:r>
              <a:rPr sz="800" b="0" spc="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00" b="0" spc="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hu-HU"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főszámlára</a:t>
            </a: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800" b="0" spc="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00" b="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8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Devizaszámlára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(deviza vételi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árfolyamon számítva) érkezése,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az elektronikus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bankszámla kivonat választása.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tájékoztatás nem teljes körű és nem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minősül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ajánlattételnek, célja kizárólag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figyelem felkeltése.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termékek és szolgáltatások részletes feltételeit, illetve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információkat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megtalálod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Bank </a:t>
            </a:r>
            <a:r>
              <a:rPr sz="800" b="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fiókjaiban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sz="8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 </a:t>
            </a: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www.otp</a:t>
            </a:r>
            <a:r>
              <a:rPr lang="hu-HU"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bank</a:t>
            </a: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sz="800" b="0" spc="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hu</a:t>
            </a: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oldalon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közzétett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Üzletszabályzatokban és</a:t>
            </a:r>
            <a:r>
              <a:rPr sz="800" b="0" spc="8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Hirdetményekben.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00990" algn="just">
              <a:lnSpc>
                <a:spcPct val="102099"/>
              </a:lnSpc>
            </a:pP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feltételeket a mindenkor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pénzforgalmi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nyújtásáról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LXXXV.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 </a:t>
            </a:r>
            <a:r>
              <a:rPr sz="8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36/A§-a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 díjmentes készpénzfelvételről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</a:t>
            </a:r>
            <a:r>
              <a:rPr sz="8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0" y="264941"/>
            <a:ext cx="5943600" cy="878059"/>
            <a:chOff x="0" y="264941"/>
            <a:chExt cx="5943600" cy="878059"/>
          </a:xfrm>
        </p:grpSpPr>
        <p:sp>
          <p:nvSpPr>
            <p:cNvPr id="12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0" y="26494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bject 4"/>
          <p:cNvSpPr txBox="1"/>
          <p:nvPr/>
        </p:nvSpPr>
        <p:spPr>
          <a:xfrm>
            <a:off x="107034" y="323418"/>
            <a:ext cx="3320415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850" spc="-1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850" spc="-1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 számlacsomag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916" y="4557090"/>
            <a:ext cx="6564630" cy="588010"/>
          </a:xfrm>
          <a:custGeom>
            <a:avLst/>
            <a:gdLst/>
            <a:ahLst/>
            <a:cxnLst/>
            <a:rect l="l" t="t" r="r" b="b"/>
            <a:pathLst>
              <a:path w="6564630" h="588010">
                <a:moveTo>
                  <a:pt x="0" y="587832"/>
                </a:moveTo>
                <a:lnTo>
                  <a:pt x="6564083" y="587832"/>
                </a:lnTo>
                <a:lnTo>
                  <a:pt x="6564083" y="0"/>
                </a:lnTo>
                <a:lnTo>
                  <a:pt x="0" y="0"/>
                </a:lnTo>
                <a:lnTo>
                  <a:pt x="0" y="587832"/>
                </a:lnTo>
                <a:close/>
              </a:path>
            </a:pathLst>
          </a:custGeom>
          <a:solidFill>
            <a:srgbClr val="782182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43000"/>
            <a:ext cx="6564630" cy="3708400"/>
          </a:xfrm>
          <a:custGeom>
            <a:avLst/>
            <a:gdLst/>
            <a:ahLst/>
            <a:cxnLst/>
            <a:rect l="l" t="t" r="r" b="b"/>
            <a:pathLst>
              <a:path w="6564630" h="3708400">
                <a:moveTo>
                  <a:pt x="0" y="3708006"/>
                </a:moveTo>
                <a:lnTo>
                  <a:pt x="6564083" y="3708006"/>
                </a:lnTo>
                <a:lnTo>
                  <a:pt x="6564083" y="0"/>
                </a:lnTo>
                <a:lnTo>
                  <a:pt x="0" y="0"/>
                </a:lnTo>
                <a:lnTo>
                  <a:pt x="0" y="3708006"/>
                </a:lnTo>
                <a:close/>
              </a:path>
            </a:pathLst>
          </a:custGeom>
          <a:solidFill>
            <a:srgbClr val="52AE32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81214" y="1308676"/>
            <a:ext cx="513969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360"/>
              </a:lnSpc>
            </a:pPr>
            <a:r>
              <a:rPr sz="4000" spc="-100" dirty="0">
                <a:latin typeface="Arial" panose="020B0604020202020204" pitchFamily="34" charset="0"/>
                <a:cs typeface="Arial" panose="020B0604020202020204" pitchFamily="34" charset="0"/>
              </a:rPr>
              <a:t>Meglévő </a:t>
            </a:r>
            <a:r>
              <a:rPr sz="4000" spc="-50" dirty="0">
                <a:latin typeface="Arial" panose="020B0604020202020204" pitchFamily="34" charset="0"/>
                <a:cs typeface="Arial" panose="020B0604020202020204" pitchFamily="34" charset="0"/>
              </a:rPr>
              <a:t>OTP</a:t>
            </a:r>
            <a:r>
              <a:rPr sz="40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00" dirty="0">
                <a:latin typeface="Arial" panose="020B0604020202020204" pitchFamily="34" charset="0"/>
                <a:cs typeface="Arial" panose="020B0604020202020204" pitchFamily="34" charset="0"/>
              </a:rPr>
              <a:t>Banki  </a:t>
            </a:r>
            <a:r>
              <a:rPr sz="4000" spc="-105" dirty="0">
                <a:latin typeface="Arial" panose="020B0604020202020204" pitchFamily="34" charset="0"/>
                <a:cs typeface="Arial" panose="020B0604020202020204" pitchFamily="34" charset="0"/>
              </a:rPr>
              <a:t>számlacsomagok  </a:t>
            </a:r>
            <a:r>
              <a:rPr sz="4000" spc="-100" dirty="0">
                <a:latin typeface="Arial" panose="020B0604020202020204" pitchFamily="34" charset="0"/>
                <a:cs typeface="Arial" panose="020B0604020202020204" pitchFamily="34" charset="0"/>
              </a:rPr>
              <a:t>esetén </a:t>
            </a:r>
            <a:r>
              <a:rPr sz="40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nyújtott</a:t>
            </a:r>
            <a:r>
              <a:rPr sz="4000" spc="-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4000" spc="-114" dirty="0" smtClean="0">
                <a:latin typeface="Arial" panose="020B0604020202020204" pitchFamily="34" charset="0"/>
                <a:cs typeface="Arial" panose="020B0604020202020204" pitchFamily="34" charset="0"/>
              </a:rPr>
              <a:t>munkavállalói</a:t>
            </a:r>
            <a:endParaRPr sz="4000" spc="-1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214" y="3941132"/>
            <a:ext cx="398843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214" y="5374516"/>
            <a:ext cx="6500586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8600" algn="just">
              <a:lnSpc>
                <a:spcPts val="2600"/>
              </a:lnSpc>
            </a:pPr>
            <a:r>
              <a:rPr spc="-20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már </a:t>
            </a:r>
            <a:r>
              <a:rPr spc="-15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ügyfelünk, </a:t>
            </a:r>
            <a:r>
              <a:rPr spc="-10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pc="-30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rendelkezik  </a:t>
            </a:r>
            <a:r>
              <a:rPr spc="-5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pc="-15" dirty="0" err="1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</a:t>
            </a:r>
            <a:r>
              <a:rPr lang="hu-HU" spc="-15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 err="1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</a:t>
            </a:r>
            <a:r>
              <a:rPr spc="30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 err="1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számlacsomaggal</a:t>
            </a:r>
            <a:r>
              <a:rPr spc="-20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pc="-20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pc="-25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</a:t>
            </a:r>
            <a:r>
              <a:rPr spc="-5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díj- </a:t>
            </a:r>
            <a:r>
              <a:rPr spc="-10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pc="-15" dirty="0" err="1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</a:t>
            </a:r>
            <a:r>
              <a:rPr spc="-5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 err="1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</a:t>
            </a:r>
            <a:r>
              <a:rPr lang="hu-HU" spc="-25" dirty="0" err="1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avállalói</a:t>
            </a:r>
            <a:r>
              <a:rPr lang="hu-HU" spc="-25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0" dirty="0" err="1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kedvezményeket</a:t>
            </a:r>
            <a:r>
              <a:rPr spc="-30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egyszerűen </a:t>
            </a:r>
            <a:r>
              <a:rPr spc="-10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pc="-15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gyorsan,  </a:t>
            </a:r>
            <a:r>
              <a:rPr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5" dirty="0" err="1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</a:t>
            </a:r>
            <a:r>
              <a:rPr spc="-35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0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nyilatkozat </a:t>
            </a:r>
            <a:r>
              <a:rPr spc="-25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aláírásával  </a:t>
            </a:r>
            <a:r>
              <a:rPr spc="-20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</a:t>
            </a:r>
            <a:r>
              <a:rPr spc="-55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veheti.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1296000"/>
            <a:ext cx="6261735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400"/>
              </a:lnSpc>
            </a:pP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 kedvezményeihez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elegendő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minimálbér érkezése az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ajánlatban 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részt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vevő  meglévő</a:t>
            </a:r>
            <a:r>
              <a:rPr sz="1200" b="1" spc="-3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számlájára!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38505" algn="just">
              <a:lnSpc>
                <a:spcPts val="1400"/>
              </a:lnSpc>
              <a:spcBef>
                <a:spcPts val="5"/>
              </a:spcBef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Jump,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Net, </a:t>
            </a:r>
            <a:r>
              <a:rPr sz="1200" b="1" spc="-2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Tempó,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Plusz, Elektronikus számlacsomag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forint  </a:t>
            </a:r>
            <a:r>
              <a:rPr lang="hu-HU"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fizetési </a:t>
            </a:r>
            <a:r>
              <a:rPr sz="1200" b="1" spc="-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</a:t>
            </a:r>
            <a:r>
              <a:rPr sz="1200" b="1" spc="-9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</a:t>
            </a:r>
            <a:r>
              <a:rPr lang="hu-HU"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(újonnan már nem igényelhető számlacsomagok)</a:t>
            </a:r>
            <a:r>
              <a:rPr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5059" y="2637450"/>
            <a:ext cx="27368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hu-HU" sz="1200" b="0" spc="-1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endParaRPr lang="hu-HU" sz="1200" b="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endParaRPr lang="hu-HU" sz="1200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221" y="2459621"/>
            <a:ext cx="5063490" cy="2021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29565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Betétikártya-szolgáltatás keretében a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első betéti kártya éves </a:t>
            </a:r>
            <a:r>
              <a:rPr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600.000 Ft-os éves kártyás </a:t>
            </a:r>
            <a:r>
              <a:rPr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*</a:t>
            </a:r>
            <a:endParaRPr sz="1200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Internetbanki, mobilalkalmazási, telefonos banki, valamint </a:t>
            </a:r>
            <a:r>
              <a:rPr lang="hu-HU"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-szolgáltatások (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</a:t>
            </a:r>
            <a:r>
              <a:rPr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kivéve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OTPdirekt Bróker) havi díja**: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Eseti vagy rendszeres átutalás saját számlák között: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csoportos beszedési megbízásokhoz igényelhető limitfigyelési szolgáltatás:</a:t>
            </a:r>
          </a:p>
          <a:p>
            <a:pPr marL="118110" marR="179705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Havonta 2 alkalommal díjmentesen vehető </a:t>
            </a:r>
            <a:r>
              <a:rPr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készpénz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belföldön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 erre vonatkozó  nyilatkozat megléte esetén (</a:t>
            </a:r>
            <a:r>
              <a:rPr sz="12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hu-HU" sz="12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ezer</a:t>
            </a:r>
            <a:r>
              <a:rPr sz="12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Ft-ig).***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6652" y="4078454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213" y="4710820"/>
            <a:ext cx="527558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számlacsomag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díja: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1200" b="0" spc="-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b="0" spc="-5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200" b="0" spc="-5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sz="1200" b="0" spc="9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helyett)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számlacsomag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díja: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1200" b="0" spc="-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b="0" spc="-4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200" b="0" spc="-4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584</a:t>
            </a:r>
            <a:r>
              <a:rPr sz="1200" b="0" spc="-4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sz="1200" b="0" spc="1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helyett)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számlacsomag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díja: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(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sz="1200" b="0" spc="114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helyett)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Plusz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számlacsomag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díja: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516</a:t>
            </a: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520</a:t>
            </a:r>
            <a:r>
              <a:rPr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sz="1200" b="0" spc="1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helyett)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Elektronikus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számlacsomag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díja: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7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734</a:t>
            </a:r>
            <a:r>
              <a:rPr lang="hu-HU" sz="1200" b="0" spc="-7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1200" b="0" spc="-4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b="0" spc="-4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1532</a:t>
            </a:r>
            <a:r>
              <a:rPr sz="1200" b="0" spc="-4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sz="1200" b="0" spc="1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helyett)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forint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folyószámla számlavezetési díja: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4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</a:t>
            </a:r>
            <a:r>
              <a:rPr sz="1200" b="0" spc="-4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2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sz="12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sz="1200" b="0" spc="1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helyett)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213" y="7877257"/>
            <a:ext cx="6137275" cy="1127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feltételeit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kondícióit 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 </a:t>
            </a:r>
            <a:r>
              <a:rPr sz="800" b="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5565" algn="just">
              <a:lnSpc>
                <a:spcPct val="102099"/>
              </a:lnSpc>
            </a:pP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szolgáltatások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800" b="0" spc="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Ft-ra csökkenthető,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feltételek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teljesítése  esetén.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0668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feltételeket a mindenkor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pénzforgalmi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nyújtásáról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LXXXV.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 </a:t>
            </a:r>
            <a:r>
              <a:rPr sz="8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36/A§-a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 díjmentes készpénzfelvételről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</a:t>
            </a:r>
            <a:r>
              <a:rPr sz="8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legkedvezőbb számlavezetési díjat abban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esetben érhető el, amennyiben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feltételeit,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érintett számla/számlacsomag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akciós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díjának feltételeit,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melyet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 ajánlatról szóló Hirdetmény, valamint a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fizetési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számlák (bankszámlák)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kamatairól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díjairól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 </a:t>
            </a:r>
            <a:r>
              <a:rPr sz="800" b="0" spc="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12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bject 12"/>
          <p:cNvSpPr txBox="1">
            <a:spLocks/>
          </p:cNvSpPr>
          <p:nvPr/>
        </p:nvSpPr>
        <p:spPr>
          <a:xfrm>
            <a:off x="57360" y="390103"/>
            <a:ext cx="5732029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DIN Next W1G Medium"/>
                <a:ea typeface="+mj-ea"/>
                <a:cs typeface="DIN Next W1G Medium"/>
              </a:defRPr>
            </a:lvl1pPr>
          </a:lstStyle>
          <a:p>
            <a:pPr marL="12700" marR="5080" algn="just">
              <a:lnSpc>
                <a:spcPts val="2870"/>
              </a:lnSpc>
            </a:pPr>
            <a:r>
              <a:rPr lang="hu-HU" sz="2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2400" kern="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Munkavállalói ajánlat  </a:t>
            </a:r>
            <a:r>
              <a:rPr lang="hu-HU" sz="2400" kern="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kedvezményei*</a:t>
            </a:r>
            <a:endParaRPr lang="hu-HU" sz="2400" kern="0" spc="-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346956" y="850612"/>
            <a:ext cx="3005844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9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 </a:t>
            </a:r>
            <a:r>
              <a:rPr lang="hu-HU" sz="1900" spc="-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soportba foglalás 16"/>
          <p:cNvGrpSpPr/>
          <p:nvPr/>
        </p:nvGrpSpPr>
        <p:grpSpPr>
          <a:xfrm>
            <a:off x="281221" y="1296000"/>
            <a:ext cx="6296076" cy="3260687"/>
            <a:chOff x="281221" y="2611636"/>
            <a:chExt cx="6296076" cy="3260687"/>
          </a:xfrm>
        </p:grpSpPr>
        <p:sp>
          <p:nvSpPr>
            <p:cNvPr id="2" name="object 2"/>
            <p:cNvSpPr txBox="1"/>
            <p:nvPr/>
          </p:nvSpPr>
          <p:spPr>
            <a:xfrm>
              <a:off x="281221" y="2611636"/>
              <a:ext cx="6258560" cy="10823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just">
                <a:lnSpc>
                  <a:spcPts val="1400"/>
                </a:lnSpc>
              </a:pPr>
              <a:r>
                <a:rPr sz="1200" b="1" spc="-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legalább 50 ezer Ft terheléses </a:t>
              </a:r>
              <a:r>
                <a:rPr sz="1200" b="1" spc="-1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tranzakciója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</a:t>
              </a:r>
              <a:r>
                <a:rPr sz="1200" b="1" spc="-1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(kivéve </a:t>
              </a:r>
              <a:r>
                <a:rPr sz="1200" b="1" spc="-2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ATM </a:t>
              </a:r>
              <a:r>
                <a:rPr sz="1200" b="1" spc="-1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készpénz felvétel) </a:t>
              </a:r>
              <a:r>
                <a:rPr sz="1200" b="1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hónapban  </a:t>
              </a:r>
              <a:r>
                <a:rPr sz="1200" b="1" spc="-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és </a:t>
              </a:r>
              <a:r>
                <a:rPr sz="1200" b="1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munkabére az </a:t>
              </a:r>
              <a:r>
                <a:rPr sz="1200" b="1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Munkavállalói ajánlatot igénybevevő meglévő bankszámlájára érkezik,  akkor az Emelt </a:t>
              </a:r>
              <a:r>
                <a:rPr sz="1200" b="1" spc="-1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szint </a:t>
              </a:r>
              <a:r>
                <a:rPr sz="1200" b="1" spc="-3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sz="1200" b="1" spc="-1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kedvezményeit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sz="1200" b="1" spc="10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elérheti:</a:t>
              </a:r>
              <a:endParaRPr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0000"/>
                </a:lnSpc>
                <a:spcBef>
                  <a:spcPts val="15"/>
                </a:spcBef>
              </a:pPr>
              <a:endParaRPr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44195" algn="just">
                <a:lnSpc>
                  <a:spcPts val="1400"/>
                </a:lnSpc>
                <a:spcBef>
                  <a:spcPts val="5"/>
                </a:spcBef>
              </a:pP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Jump, </a:t>
              </a:r>
              <a:r>
                <a:rPr sz="1200" b="1" spc="-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Net, </a:t>
              </a:r>
              <a:r>
                <a:rPr sz="1200" b="1" spc="-2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Tempó,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Prémium Plusz, Elektronikus számlacsomagok </a:t>
              </a:r>
              <a:r>
                <a:rPr sz="1200" b="1" spc="-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és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Lakossági Forint  </a:t>
              </a:r>
              <a:r>
                <a:rPr lang="hu-HU"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fizetési </a:t>
              </a:r>
              <a:r>
                <a:rPr sz="1200" b="1" spc="-10" dirty="0" err="1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számla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10" dirty="0" err="1" smtClean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esetén</a:t>
              </a:r>
              <a:r>
                <a:rPr lang="hu-HU"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(újonnan már nem igényelhető számlacsomagok</a:t>
              </a:r>
              <a:r>
                <a:rPr lang="hu-HU" sz="1200" b="1" spc="-10" dirty="0" smtClean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sz="1200" b="1" spc="-10" dirty="0" smtClean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6303612" y="4029007"/>
              <a:ext cx="27368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6303611" y="4213673"/>
              <a:ext cx="273685" cy="12926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81221" y="3846127"/>
              <a:ext cx="5614035" cy="20261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</a:pPr>
              <a:r>
                <a:rPr sz="1200" b="1" spc="-10" dirty="0" smtClean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Díjmentes</a:t>
              </a:r>
              <a:endParaRPr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8110" indent="-105410" algn="just">
                <a:lnSpc>
                  <a:spcPct val="100000"/>
                </a:lnSpc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sz="1200" b="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Számlavezetés**: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8110" marR="329565" indent="-105410" algn="just">
                <a:lnSpc>
                  <a:spcPts val="1400"/>
                </a:lnSpc>
                <a:spcBef>
                  <a:spcPts val="80"/>
                </a:spcBef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Betétikártya-szolgáltatás keretében az első betéti kártya éves díja (minimum 600.000 Ft-os éves kártyás vásárlás esetén) *</a:t>
              </a:r>
            </a:p>
            <a:p>
              <a:pPr marL="118110" indent="-105410" algn="just">
                <a:lnSpc>
                  <a:spcPts val="1400"/>
                </a:lnSpc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Internetbanki, mobilalkalmazási, telefonos banki, valamint </a:t>
              </a:r>
              <a:r>
                <a:rPr lang="hu-HU" sz="1200" spc="-15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sms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-szolgáltatások (</a:t>
              </a: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OTPdirekt </a:t>
              </a:r>
              <a:r>
                <a:rPr sz="1200" spc="-15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szolgáltatások</a:t>
              </a: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15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kivéve</a:t>
              </a: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OTPdirekt </a:t>
              </a:r>
              <a:r>
                <a:rPr sz="1200" spc="-15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Bróker</a:t>
              </a: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sz="1200" spc="-15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havi</a:t>
              </a: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15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díja</a:t>
              </a: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***:</a:t>
              </a:r>
            </a:p>
            <a:p>
              <a:pPr marL="118110" indent="-105410" algn="just">
                <a:lnSpc>
                  <a:spcPct val="100000"/>
                </a:lnSpc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sz="1200" spc="-15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Eseti</a:t>
              </a: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vagy rendszeres átutalás saját számlák között:</a:t>
              </a:r>
            </a:p>
            <a:p>
              <a:pPr marL="118110" indent="-105410" algn="just">
                <a:lnSpc>
                  <a:spcPct val="100000"/>
                </a:lnSpc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Csoportos beszedési megbízások havi 30 ezer Ft-ig</a:t>
              </a:r>
            </a:p>
            <a:p>
              <a:pPr marL="118110" indent="-105410" algn="just">
                <a:lnSpc>
                  <a:spcPct val="100000"/>
                </a:lnSpc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csoportos beszedési megbízásokhoz igényelhető limitfigyelési szolgáltatás:</a:t>
              </a:r>
            </a:p>
            <a:p>
              <a:pPr marL="118110" marR="5080" indent="-105410" algn="just">
                <a:lnSpc>
                  <a:spcPts val="1400"/>
                </a:lnSpc>
                <a:spcBef>
                  <a:spcPts val="80"/>
                </a:spcBef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Havonta 2 alkalommal díjmentesen vehető </a:t>
              </a:r>
              <a:r>
                <a:rPr sz="1200" spc="-15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fel</a:t>
              </a: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15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készpénz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belföldön</a:t>
              </a:r>
              <a:r>
                <a:rPr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az erre vonatkozó nyilatkozat  megléte esetén (150ezer Ft-ig).****</a:t>
              </a: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303611" y="5506335"/>
              <a:ext cx="27368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1213" y="7877257"/>
            <a:ext cx="6104890" cy="1127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feltételeit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kondícióit 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 </a:t>
            </a:r>
            <a:r>
              <a:rPr sz="800" b="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0" algn="just">
              <a:lnSpc>
                <a:spcPct val="102099"/>
              </a:lnSpc>
            </a:pP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legkedvezőbb számlavezetési díjat abban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esetben érhető el, amennyiben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feltételeit,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érintett számla/számlacsomag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akciós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díjának feltételeit,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melyet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 ajánlatról szóló Hirdetmény, valamint a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fizetési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számlák (bankszámlák)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kamatairól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díjairól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szolgáltatások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800" b="0" spc="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Ft-ra csökkenthető,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feltételek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teljesítése  esetén.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556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feltételeket a mindenkor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pénzforgalmi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nyújtásáról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LXXXV.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 </a:t>
            </a:r>
            <a:r>
              <a:rPr sz="8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36/A§-a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 díjmentes készpénzfelvételről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</a:t>
            </a:r>
            <a:r>
              <a:rPr sz="8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12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bject 10"/>
          <p:cNvSpPr txBox="1">
            <a:spLocks/>
          </p:cNvSpPr>
          <p:nvPr/>
        </p:nvSpPr>
        <p:spPr>
          <a:xfrm>
            <a:off x="33457" y="390103"/>
            <a:ext cx="627015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DIN Next W1G Medium"/>
                <a:ea typeface="+mj-ea"/>
                <a:cs typeface="DIN Next W1G Medium"/>
              </a:defRPr>
            </a:lvl1pPr>
          </a:lstStyle>
          <a:p>
            <a:pPr marL="12700" marR="5080" algn="just">
              <a:lnSpc>
                <a:spcPts val="2860"/>
              </a:lnSpc>
            </a:pPr>
            <a:r>
              <a:rPr lang="hu-HU" sz="2400" kern="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2400" kern="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Munkavállalói ajánlat kedvezményei*</a:t>
            </a:r>
            <a:endParaRPr lang="hu-HU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346956" y="850612"/>
            <a:ext cx="3005844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900" spc="-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szint 1.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Csoportba foglalás 14"/>
          <p:cNvGrpSpPr/>
          <p:nvPr/>
        </p:nvGrpSpPr>
        <p:grpSpPr>
          <a:xfrm>
            <a:off x="281221" y="1296000"/>
            <a:ext cx="6296076" cy="3445353"/>
            <a:chOff x="281221" y="2611636"/>
            <a:chExt cx="6296076" cy="3445353"/>
          </a:xfrm>
        </p:grpSpPr>
        <p:sp>
          <p:nvSpPr>
            <p:cNvPr id="2" name="object 2"/>
            <p:cNvSpPr txBox="1"/>
            <p:nvPr/>
          </p:nvSpPr>
          <p:spPr>
            <a:xfrm>
              <a:off x="281221" y="2611636"/>
              <a:ext cx="6290945" cy="10823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just">
                <a:lnSpc>
                  <a:spcPts val="1400"/>
                </a:lnSpc>
              </a:pPr>
              <a:r>
                <a:rPr sz="1200" b="1" spc="-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legalább </a:t>
              </a:r>
              <a:r>
                <a:rPr sz="1200" b="1" spc="-3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ezer Ft terheléses </a:t>
              </a:r>
              <a:r>
                <a:rPr sz="1200" b="1" spc="-1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tranzakciója (kivéve </a:t>
              </a:r>
              <a:r>
                <a:rPr sz="1200" b="1" spc="-2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ATM </a:t>
              </a:r>
              <a:r>
                <a:rPr sz="1200" b="1" spc="-1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készpénz felvétel)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</a:t>
              </a:r>
              <a:r>
                <a:rPr sz="1200" b="1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hónapban  </a:t>
              </a:r>
              <a:r>
                <a:rPr sz="1200" b="1" spc="-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és </a:t>
              </a:r>
              <a:r>
                <a:rPr sz="1200" b="1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munkabére az </a:t>
              </a:r>
              <a:r>
                <a:rPr sz="1200" b="1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Munkavállalói ajánlatot igénybevevő meglévő bankszámlájára érkezik,  akkor az Emelt </a:t>
              </a:r>
              <a:r>
                <a:rPr sz="1200" b="1" spc="-1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szint </a:t>
              </a:r>
              <a:r>
                <a:rPr sz="1200" b="1" spc="-3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sz="1200" b="1" spc="-1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kedvezményeire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sz="1200" b="1" spc="12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1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jogosult!</a:t>
              </a:r>
              <a:endParaRPr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0000"/>
                </a:lnSpc>
                <a:spcBef>
                  <a:spcPts val="15"/>
                </a:spcBef>
              </a:pPr>
              <a:endParaRPr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76580" algn="just">
                <a:lnSpc>
                  <a:spcPts val="1400"/>
                </a:lnSpc>
                <a:spcBef>
                  <a:spcPts val="5"/>
                </a:spcBef>
              </a:pP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Jump, </a:t>
              </a:r>
              <a:r>
                <a:rPr sz="1200" b="1" spc="-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Net, </a:t>
              </a:r>
              <a:r>
                <a:rPr sz="1200" b="1" spc="-2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Tempó,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Prémium Plusz, Elektronikus számlacsomagok </a:t>
              </a:r>
              <a:r>
                <a:rPr sz="1200" b="1" spc="-5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és 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Lakossági Forint  </a:t>
              </a:r>
              <a:r>
                <a:rPr lang="hu-HU"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fizetési </a:t>
              </a:r>
              <a:r>
                <a:rPr sz="1200" b="1" spc="-10" dirty="0" err="1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számla</a:t>
              </a:r>
              <a:r>
                <a:rPr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1" spc="-10" dirty="0" err="1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esetén</a:t>
              </a:r>
              <a:r>
                <a:rPr lang="hu-HU" sz="1200" b="1" spc="-10" dirty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(újonnan már nem igényelhető számlacsomagok</a:t>
              </a:r>
              <a:r>
                <a:rPr lang="hu-HU" sz="1200" b="1" spc="-10" dirty="0" smtClean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sz="1200" b="1" spc="-10" dirty="0" smtClean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6303612" y="4029007"/>
              <a:ext cx="27368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6303612" y="4224501"/>
              <a:ext cx="273685" cy="14773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81221" y="3846127"/>
              <a:ext cx="5614035" cy="22108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</a:pPr>
              <a:r>
                <a:rPr sz="1200" b="1" spc="-10" dirty="0" smtClean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Díjmentes</a:t>
              </a:r>
              <a:endParaRPr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8110" indent="-105410" algn="just">
                <a:lnSpc>
                  <a:spcPct val="100000"/>
                </a:lnSpc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sz="1200" b="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Számlavezetés**: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8110" marR="329565" indent="-105410" algn="just">
                <a:lnSpc>
                  <a:spcPts val="1400"/>
                </a:lnSpc>
                <a:spcBef>
                  <a:spcPts val="80"/>
                </a:spcBef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Betétikártya-szolgáltatás keretében az első betéti kártya éves díja (minimum 600.000 Ft-os éves kártyás vásárlás esetén) *</a:t>
              </a:r>
            </a:p>
            <a:p>
              <a:pPr marL="118110" indent="-105410" algn="just">
                <a:lnSpc>
                  <a:spcPts val="1400"/>
                </a:lnSpc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Internetbanki, mobilalkalmazási, telefonos banki, valamint </a:t>
              </a:r>
              <a:r>
                <a:rPr lang="hu-HU" sz="1200" spc="-10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sms</a:t>
              </a: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-szolgáltatások (OTPdirekt szolgáltatások, kivéve OTPdirekt Bróker) havi díja</a:t>
              </a:r>
              <a:r>
                <a:rPr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***:</a:t>
              </a:r>
            </a:p>
            <a:p>
              <a:pPr marL="118110" indent="-105410" algn="just">
                <a:lnSpc>
                  <a:spcPct val="100000"/>
                </a:lnSpc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sz="1200" spc="-10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Eseti</a:t>
              </a:r>
              <a:r>
                <a:rPr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vagy rendszeres átutalás saját számlák között:</a:t>
              </a:r>
            </a:p>
            <a:p>
              <a:pPr marL="118110" indent="-105410" algn="just">
                <a:lnSpc>
                  <a:spcPct val="100000"/>
                </a:lnSpc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ezer Ft-ig díjmentes elektronikus utalás</a:t>
              </a:r>
            </a:p>
            <a:p>
              <a:pPr marL="118110" indent="-105410" algn="just">
                <a:lnSpc>
                  <a:spcPct val="100000"/>
                </a:lnSpc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Csoportos beszedési megbízások havi 30 ezer Ft-ig</a:t>
              </a:r>
            </a:p>
            <a:p>
              <a:pPr marL="118110" indent="-105410" algn="just">
                <a:lnSpc>
                  <a:spcPct val="100000"/>
                </a:lnSpc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csoportos beszedési megbízásokhoz igényelhető limitfigyelési szolgáltatás:</a:t>
              </a:r>
            </a:p>
            <a:p>
              <a:pPr marL="118110" marR="5080" indent="-105410" algn="just">
                <a:lnSpc>
                  <a:spcPts val="1400"/>
                </a:lnSpc>
                <a:spcBef>
                  <a:spcPts val="80"/>
                </a:spcBef>
                <a:buClr>
                  <a:srgbClr val="52AE32"/>
                </a:buClr>
                <a:buFont typeface="DIN Next W1G Medium"/>
                <a:buChar char="•"/>
                <a:tabLst>
                  <a:tab pos="118745" algn="l"/>
                </a:tabLst>
              </a:pPr>
              <a:r>
                <a:rPr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Havonta 2 alkalommal díjmentesen vehető </a:t>
              </a:r>
              <a:r>
                <a:rPr sz="1200" spc="-10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fel</a:t>
              </a:r>
              <a:r>
                <a:rPr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10" dirty="0" err="1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készpénz</a:t>
              </a: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belföldön</a:t>
              </a:r>
              <a:r>
                <a:rPr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az erre vonatkozó nyilatkozat  megléte esetén (</a:t>
              </a:r>
              <a:r>
                <a:rPr sz="1200" spc="-10" dirty="0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  <a:r>
                <a:rPr lang="hu-HU" sz="1200" spc="-10" dirty="0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10" dirty="0" err="1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ezer</a:t>
              </a:r>
              <a:r>
                <a:rPr sz="1200" spc="-10" dirty="0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Ft-ig).****</a:t>
              </a: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298481" y="5661033"/>
              <a:ext cx="27368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</a:pPr>
              <a:r>
                <a:rPr sz="1200" b="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sz="1200" b="0" spc="-1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1213" y="7877257"/>
            <a:ext cx="6104890" cy="1127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feltételeit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kondícióit 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 </a:t>
            </a:r>
            <a:r>
              <a:rPr sz="800" b="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0" algn="just">
              <a:lnSpc>
                <a:spcPct val="102099"/>
              </a:lnSpc>
            </a:pP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legkedvezőbb számlavezetési díjat abban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esetben érhető el, amennyiben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feltételeit,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érintett számla/számlacsomag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akciós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díjának feltételeit,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melyet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 ajánlatról szóló Hirdetmény, valamint a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fizetési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számlák (bankszámlák)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kamatairól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díjairól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szolgáltatások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800" b="0" spc="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Ft-ra csökkenthető,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feltételek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teljesítése  esetén.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556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feltételeket a mindenkor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pénzforgalmi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nyújtásáról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LXXXV.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 </a:t>
            </a:r>
            <a:r>
              <a:rPr sz="8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36/A§-a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 díjmentes készpénzfelvételről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</a:t>
            </a:r>
            <a:r>
              <a:rPr sz="8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12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457" y="390103"/>
            <a:ext cx="627015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860"/>
              </a:lnSpc>
            </a:pP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2400" spc="-45" dirty="0" err="1">
                <a:latin typeface="Arial" panose="020B0604020202020204" pitchFamily="34" charset="0"/>
                <a:cs typeface="Arial" panose="020B0604020202020204" pitchFamily="34" charset="0"/>
              </a:rPr>
              <a:t>kedvezményei</a:t>
            </a:r>
            <a:r>
              <a:rPr sz="24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346956" y="850612"/>
            <a:ext cx="3005844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900" spc="-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szint 2.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916" y="3276003"/>
            <a:ext cx="6564630" cy="588010"/>
          </a:xfrm>
          <a:custGeom>
            <a:avLst/>
            <a:gdLst/>
            <a:ahLst/>
            <a:cxnLst/>
            <a:rect l="l" t="t" r="r" b="b"/>
            <a:pathLst>
              <a:path w="6564630" h="588010">
                <a:moveTo>
                  <a:pt x="0" y="587832"/>
                </a:moveTo>
                <a:lnTo>
                  <a:pt x="6564083" y="587832"/>
                </a:lnTo>
                <a:lnTo>
                  <a:pt x="6564083" y="0"/>
                </a:lnTo>
                <a:lnTo>
                  <a:pt x="0" y="0"/>
                </a:lnTo>
                <a:lnTo>
                  <a:pt x="0" y="587832"/>
                </a:lnTo>
                <a:close/>
              </a:path>
            </a:pathLst>
          </a:custGeom>
          <a:solidFill>
            <a:srgbClr val="78218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907997"/>
            <a:ext cx="6564630" cy="1665605"/>
          </a:xfrm>
          <a:custGeom>
            <a:avLst/>
            <a:gdLst/>
            <a:ahLst/>
            <a:cxnLst/>
            <a:rect l="l" t="t" r="r" b="b"/>
            <a:pathLst>
              <a:path w="6564630" h="1665604">
                <a:moveTo>
                  <a:pt x="0" y="1664995"/>
                </a:moveTo>
                <a:lnTo>
                  <a:pt x="6564083" y="1664995"/>
                </a:lnTo>
                <a:lnTo>
                  <a:pt x="6564083" y="0"/>
                </a:lnTo>
                <a:lnTo>
                  <a:pt x="0" y="0"/>
                </a:lnTo>
                <a:lnTo>
                  <a:pt x="0" y="1664995"/>
                </a:lnTo>
                <a:close/>
              </a:path>
            </a:pathLst>
          </a:custGeom>
          <a:solidFill>
            <a:srgbClr val="52AE32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214" y="1983249"/>
            <a:ext cx="317373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30" dirty="0">
                <a:latin typeface="Arial" panose="020B0604020202020204" pitchFamily="34" charset="0"/>
                <a:cs typeface="Arial" panose="020B0604020202020204" pitchFamily="34" charset="0"/>
              </a:rPr>
              <a:t>Felkeltettük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214" y="2663969"/>
            <a:ext cx="413838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érdeklődését?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212" y="3976115"/>
            <a:ext cx="5738587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600"/>
              </a:lnSpc>
            </a:pPr>
            <a:r>
              <a:rPr sz="2300" spc="-20" dirty="0" err="1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Keresse</a:t>
            </a:r>
            <a:r>
              <a:rPr sz="2300" spc="-20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-30" dirty="0" err="1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kollégá</a:t>
            </a:r>
            <a:r>
              <a:rPr lang="hu-HU" sz="2300" spc="-30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300" spc="-30" dirty="0" err="1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nkat</a:t>
            </a:r>
            <a:r>
              <a:rPr sz="2300" spc="-30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spc="-30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 alábbi </a:t>
            </a:r>
            <a:r>
              <a:rPr sz="2300" spc="-5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2300" spc="-20" dirty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 </a:t>
            </a:r>
            <a:r>
              <a:rPr sz="2300" spc="-25" dirty="0" err="1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fiók</a:t>
            </a:r>
            <a:r>
              <a:rPr lang="hu-HU" sz="2300" spc="-25" dirty="0" smtClean="0">
                <a:solidFill>
                  <a:srgbClr val="782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okban: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213" y="8372537"/>
            <a:ext cx="6158865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2099"/>
              </a:lnSpc>
            </a:pP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kiadványban feltüntetett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adatok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tájékoztató jellegűek. Jelen tájékoztató nem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minősül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ajánlattételnek, célja kizárólag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figyelem felkeltése.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tájékoztatás nem teljes körű.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bankszámla csomagok, pénzügyi termékek, szolgáltatások részletes leírásáról, illetve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feltételeiről  tájékozódjon 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bankfiókokban 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honlapunkon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(www.otpbank.hu) található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üzletszabályzatokból, hirdetményekből 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kondíciós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listákból.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hitelbírálat 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kondíciók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módosításának jogát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fenntartja.</a:t>
            </a:r>
            <a:endParaRPr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1296000"/>
            <a:ext cx="4209415" cy="933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Elektronikus </a:t>
            </a:r>
            <a:r>
              <a:rPr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</a:t>
            </a:r>
            <a:r>
              <a:rPr sz="1400" b="1" spc="-2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Érintőkártyák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  <a:spcBef>
                <a:spcPts val="1400"/>
              </a:spcBef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200" b="1" spc="-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astercard</a:t>
            </a:r>
            <a:r>
              <a:rPr lang="hu-HU"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hu-HU" sz="1200" b="1" spc="-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hu-HU"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kártya</a:t>
            </a:r>
            <a:r>
              <a:rPr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hu-HU"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b="1" spc="-5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sz="1200" b="1" spc="-5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hu-HU"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b="1" spc="-5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Sajátkártya, 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Multipont Maestro PayPass</a:t>
            </a:r>
            <a:r>
              <a:rPr sz="1200" b="1" spc="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kártya)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221" y="3360919"/>
            <a:ext cx="6160770" cy="3590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 marR="508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keretében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igénybevett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számlacsomagokhoz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betétikártya-szolgáltatás keretében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igényelhető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elektronikus betéti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világszerte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használhatóak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Maestro vagy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logóval  jelzett elfogadóhelyeken (ATM, bankfiók, beváltóhely, kereskedői POS és internetes kereskedő).</a:t>
            </a:r>
          </a:p>
          <a:p>
            <a:pPr marL="118110" marR="62865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Multipont Maestro PayPass kártya a hagyományos pénzügyi funkciókon túl pontgyűjtésre is  alkalmas: a kártyával 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belföldi hálózatában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végzett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vásárlások után jutalompontok járnak,  amelyek 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belföldi hálózatában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válthatók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be.</a:t>
            </a:r>
          </a:p>
          <a:p>
            <a:pPr marL="118110" marR="481330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Valamennyi kártya Érintőkártyaként kerül kibocsátásra, azaz alkalmas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érintéses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vásárlások gyors és egyszerű lebonyolítására a Radiál jellel jelzett elfogadóhelyeken.</a:t>
            </a:r>
          </a:p>
          <a:p>
            <a:pPr marL="118110" marR="147955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érintéses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vásárlások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során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Érintőkártya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erejéig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alapesetben 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 kód megadása nélkül, a limit  felett PIN kód megadással használható. A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Érintőkártya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 összege Magyarországon 5000 Ft,  de más országokban ettől eltérő.</a:t>
            </a:r>
          </a:p>
          <a:p>
            <a:pPr marL="118110" marR="66675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Master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Sajátkártya igényelése esetén a képelhelyezés díjmentes, amennyiben  az ügyfél jövedelme a szerződött munkáltatótól az OTP Munkavállalói ajánlat alapját képező  Lakossági Bázis Számlára, Jump, Tempó, Prémium Plusz, Net, Elektronikus Számlacsomagra  vagy Forint folyószámlára érkezik.</a:t>
            </a:r>
          </a:p>
          <a:p>
            <a:pPr marL="118110" marR="123189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Igénylési feltételek: azon munkavállalók, akik a Banknál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vezetett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forint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alapú  számlával rendelkeznek.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Nyitóösszeg befizetésére 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 átutalásra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</a:t>
            </a:r>
            <a:r>
              <a:rPr sz="1200" b="0" spc="2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0" y="264941"/>
            <a:ext cx="5943600" cy="878059"/>
            <a:chOff x="0" y="264941"/>
            <a:chExt cx="5943600" cy="878059"/>
          </a:xfrm>
        </p:grpSpPr>
        <p:sp>
          <p:nvSpPr>
            <p:cNvPr id="12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0" y="26494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bject 10"/>
          <p:cNvSpPr txBox="1">
            <a:spLocks/>
          </p:cNvSpPr>
          <p:nvPr/>
        </p:nvSpPr>
        <p:spPr>
          <a:xfrm>
            <a:off x="28682" y="348464"/>
            <a:ext cx="6295555" cy="337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DIN Next W1G Medium"/>
                <a:ea typeface="+mj-ea"/>
                <a:cs typeface="DIN Next W1G Medium"/>
              </a:defRPr>
            </a:lvl1pPr>
          </a:lstStyle>
          <a:p>
            <a:pPr marL="12700" marR="5080" algn="just">
              <a:lnSpc>
                <a:spcPts val="2870"/>
              </a:lnSpc>
            </a:pPr>
            <a:r>
              <a:rPr lang="hu-HU" sz="2000" kern="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Betéti </a:t>
            </a:r>
            <a:r>
              <a:rPr lang="hu-HU" sz="20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lang="hu-HU" sz="2000" kern="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ajánlatunk </a:t>
            </a:r>
            <a:r>
              <a:rPr lang="hu-HU" sz="2000" kern="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lakossági  </a:t>
            </a:r>
            <a:r>
              <a:rPr lang="hu-HU" sz="2000" kern="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ügyfelek</a:t>
            </a:r>
            <a:r>
              <a:rPr lang="hu-HU" sz="2000" kern="0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kern="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számára</a:t>
            </a:r>
            <a:endParaRPr lang="hu-HU" sz="2000" kern="0" spc="-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23" y="2219506"/>
            <a:ext cx="1295400" cy="8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24" y="2213734"/>
            <a:ext cx="12795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686" y="2213734"/>
            <a:ext cx="1292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1" y="2242084"/>
            <a:ext cx="1276349" cy="8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304800"/>
            <a:ext cx="5662379" cy="75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Dombornyomott </a:t>
            </a:r>
            <a:r>
              <a:rPr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</a:t>
            </a:r>
            <a:r>
              <a:rPr sz="1400" b="1" spc="-7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Érintőkártyák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  <a:spcBef>
                <a:spcPts val="1400"/>
              </a:spcBef>
            </a:pP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hu-HU"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b="1" spc="-5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sz="1200" b="1" spc="-5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hu-HU"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b="1" spc="-5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Sajátkártya,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kártya,  </a:t>
            </a:r>
            <a:r>
              <a:rPr sz="1200" b="1" spc="-10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Multipont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hu-HU"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b="1" spc="-5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</a:t>
            </a:r>
            <a:r>
              <a:rPr sz="12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kártya)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221" y="2369721"/>
            <a:ext cx="6261100" cy="5945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 marR="100965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keretében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igénybevett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számlacsomagokhoz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betétikártya-szolgáltatás keretében </a:t>
            </a:r>
            <a:r>
              <a:rPr sz="120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igényelhető</a:t>
            </a:r>
            <a:r>
              <a:rPr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 VISA logós, dombornyomott betéti kártyák világszerte használhatóak a  Master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 VISA logóval jelzett elfogadóhelyeken (ATM, bankfiók, beváltóhely, kereskedői  POS és imprinter, valamint internetes kereskedő).</a:t>
            </a:r>
          </a:p>
          <a:p>
            <a:pPr marL="118110" marR="34290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Multipont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Prémium kártya a hagyományos pénzügyi funkciókon túl a  pontgyűjtésre is alkalmas: a kártyával 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belföldi hálózatában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végzett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vásárlások után  jutalompontok járnak, amelyek 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belföldi hálózatában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válthatók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be.</a:t>
            </a:r>
          </a:p>
          <a:p>
            <a:pPr marL="118110" marR="581660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Valamennyi kártya Érintőkártyaként kerül kibocsátásra, azaz alkalmas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érintéses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vásárlások gyors és egyszerű lebonyolítására a Radiál jellel jelzett elfogadóhelyeken.</a:t>
            </a:r>
          </a:p>
          <a:p>
            <a:pPr marL="118110" marR="64769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érintéses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vásárlások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során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Érintőkártya 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erejéig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alapesetben 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 kód megadása nélkül, a limit  felett PIN kód megadással használható. A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Érintőkártya 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összege Magyarországon 5000 Ft, de  más országokban ettől eltérő.</a:t>
            </a:r>
          </a:p>
          <a:p>
            <a:pPr marL="118110" marR="5080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Multipont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Master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Prémium kártya esetén lehetőség van a kártya díjmentes igénybe  vételére: a Bank az éves kártyadíjat nem számítja fel, amennyiben a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Multipont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 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Prémium kártyával végzett vásárlások összege az esedékes díjterhelést megelőző 12 hónapban  a 600 000 Ft-ot eléri vagy meghaladja.</a:t>
            </a:r>
          </a:p>
          <a:p>
            <a:pPr marL="118110" marR="129539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 Sajátkártya igénylése esetén a képelhelyezés díjmentes, amennyiben  az Ügyfél jövedelme a szerződött munkáltatótól az OTP Munkavállalói ajánlat alapját képező  Lakossági Bázis Számlára, Jump, Tempó, Prémium Plusz, Net, Elektronikus Számlacsomagra  vagy Forint folyószámlára érkezik.</a:t>
            </a: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Igénylési feltételek: azon munkavállalók, akik</a:t>
            </a:r>
          </a:p>
          <a:p>
            <a:pPr marL="478155" lvl="1" indent="-106045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478790" algn="l"/>
              </a:tabLst>
            </a:pP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Banknál vezetett lakossági forint alapú számlával rendelkeznek és</a:t>
            </a:r>
          </a:p>
          <a:p>
            <a:pPr marL="478155" lvl="1" indent="-106045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478790" algn="l"/>
              </a:tabLst>
            </a:pP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megfelelnek a Bank által előírt feltételeknek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(bonitásvizsgálat),</a:t>
            </a:r>
            <a:r>
              <a:rPr sz="1200" b="0" spc="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8155" marR="140970" lvl="1" indent="-106045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478790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biztosítják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bankkártyákról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Hirdetményben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Multipont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kártyákról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Hirdetményben közzétett nyitó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összeget 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</a:t>
            </a:r>
            <a:r>
              <a:rPr sz="1200" b="0" spc="1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átutalást.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115"/>
              </a:spcBef>
            </a:pP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Multipont</a:t>
            </a:r>
            <a:r>
              <a:rPr sz="1400" b="1" spc="-8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10820" algn="just">
              <a:lnSpc>
                <a:spcPts val="1400"/>
              </a:lnSpc>
              <a:spcBef>
                <a:spcPts val="1400"/>
              </a:spcBef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belföldi hálózatában a </a:t>
            </a:r>
            <a:r>
              <a:rPr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Multipont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bankkártyás vásárlásokat a M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jutalmazza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pontok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belföldi hálózatában</a:t>
            </a:r>
            <a:r>
              <a:rPr lang="hu-H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válthatók</a:t>
            </a:r>
            <a:r>
              <a:rPr sz="1200" b="0" spc="8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részletek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www.multipont.hu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oldalon</a:t>
            </a:r>
            <a:r>
              <a:rPr sz="1200" b="0" spc="8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találhatók.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6468"/>
            <a:ext cx="1320073" cy="83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46" y="1298340"/>
            <a:ext cx="1329924" cy="83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BarnacR\Documents\Saját\Kártyaképek\2017\Zoli és Peti képei\MC Standard Saját (44) megszem előold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21" y="1296468"/>
            <a:ext cx="1336977" cy="8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60" y="1290838"/>
            <a:ext cx="1338873" cy="8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1222" y="695017"/>
            <a:ext cx="1922145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Hitelkártyák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81222" y="1296001"/>
            <a:ext cx="601345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Válasszon </a:t>
            </a:r>
            <a:r>
              <a:rPr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kínálatunkból Önhöz illő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hitelkártyát!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  <a:spcBef>
                <a:spcPts val="1400"/>
              </a:spcBef>
            </a:pP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 Bonus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hitelkártya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 Bonus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hitelkártya,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Multipont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hitelkártya,  MasterCard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Klasszik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hitelkártya, MasterCard Arany hitelkártya, VISA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Klasszik</a:t>
            </a:r>
            <a:r>
              <a:rPr sz="1200" b="0" spc="26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5434" y="2352598"/>
            <a:ext cx="947800" cy="61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just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8524" y="2352598"/>
            <a:ext cx="957767" cy="61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just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1579" y="2352597"/>
            <a:ext cx="947801" cy="61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just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10084" y="2352597"/>
            <a:ext cx="990062" cy="618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just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223" y="3077403"/>
            <a:ext cx="6424378" cy="24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95300" algn="just">
              <a:lnSpc>
                <a:spcPts val="1400"/>
              </a:lnSpc>
            </a:pP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feltételekkel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igényelheti? </a:t>
            </a:r>
            <a:endParaRPr lang="hu-HU" sz="1200" b="1" spc="-10" dirty="0" smtClean="0">
              <a:solidFill>
                <a:srgbClr val="52A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95300" algn="just">
              <a:lnSpc>
                <a:spcPts val="1400"/>
              </a:lnSpc>
            </a:pP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Hitelkártyát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 </a:t>
            </a:r>
            <a:r>
              <a:rPr sz="1200" b="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életévüket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betöltött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devizabelföldi  természetes személyek igényelhetnek,</a:t>
            </a:r>
            <a:r>
              <a:rPr sz="12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magyarországi állandó bejelentett lakcímmel</a:t>
            </a:r>
            <a:r>
              <a:rPr sz="1200" b="0" spc="1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rendelkeznek,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valamely,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tevékenységét Magyarország területén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folytató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banknál legalább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hónapja vezetnek  lakossági bankszámlát,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83820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rendelkeznek legalább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hónapos folyamatos munkaviszonyból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nyugdíjból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származó,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hitelkártyák esetében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 meghatározott igazolt,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nettó</a:t>
            </a:r>
            <a:r>
              <a:rPr sz="1200" b="0" spc="1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jövedelemmel,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66675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sz="12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Nyrt.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előírt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hitelfeltételeknek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megfelelnek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előírt,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szükséges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dokumentumokkal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rendelkeznek.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67005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hitelkártyára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</a:t>
            </a:r>
            <a:r>
              <a:rPr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Hiteldíj</a:t>
            </a:r>
            <a:r>
              <a:rPr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Mutató</a:t>
            </a:r>
            <a:r>
              <a:rPr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(THM) </a:t>
            </a:r>
            <a:r>
              <a:rPr sz="1200" b="1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mértéke</a:t>
            </a:r>
            <a:r>
              <a:rPr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</a:t>
            </a:r>
            <a:r>
              <a:rPr lang="hu-HU" sz="1200" b="1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- 38,</a:t>
            </a:r>
            <a:r>
              <a:rPr lang="hu-HU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en-US" sz="1200" b="1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</a:t>
            </a:r>
            <a:r>
              <a:rPr lang="en-US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hu-HU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hu-HU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április</a:t>
            </a:r>
            <a:r>
              <a:rPr lang="en-US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hu-HU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b="1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től</a:t>
            </a:r>
            <a:r>
              <a:rPr lang="en-US"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érvényes</a:t>
            </a:r>
            <a:r>
              <a:rPr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THM </a:t>
            </a:r>
            <a:r>
              <a:rPr sz="120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aktuális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reprezentatív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példa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www.otpbank.hu/portal/hu/Hitelkartyak/Hirdetmeny).</a:t>
            </a:r>
            <a:endParaRPr sz="1200" spc="-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281220" y="5746046"/>
            <a:ext cx="6424380" cy="2913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</a:t>
            </a:r>
            <a:r>
              <a:rPr sz="1200" b="1" spc="-8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előnyös?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onus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b="1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 után visszatérítést</a:t>
            </a:r>
            <a:r>
              <a:rPr sz="1200" b="1" spc="6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2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 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onus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b="1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kártyás </a:t>
            </a:r>
            <a:r>
              <a:rPr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vásárlásai értékének </a:t>
            </a:r>
            <a:r>
              <a:rPr sz="1200" b="1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1%-át </a:t>
            </a:r>
            <a:r>
              <a:rPr sz="1200" b="1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visszatérítjük </a:t>
            </a:r>
            <a:r>
              <a:rPr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önnek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évi</a:t>
            </a:r>
            <a:r>
              <a:rPr sz="1200" b="0" spc="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algn="just">
              <a:lnSpc>
                <a:spcPts val="1420"/>
              </a:lnSpc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30.000</a:t>
            </a:r>
            <a:r>
              <a:rPr sz="1200" b="0" spc="-9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Ft-ig.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16839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 Bonus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b="1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kártyás </a:t>
            </a:r>
            <a:r>
              <a:rPr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vásárlásai értékének </a:t>
            </a:r>
            <a:r>
              <a:rPr sz="1200" b="1" spc="-4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1%, </a:t>
            </a:r>
            <a:r>
              <a:rPr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illetve </a:t>
            </a:r>
            <a:r>
              <a:rPr sz="1200" b="1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2%-át sávosan visszatérítjük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önnek, évi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50.000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Ft-ig.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költésig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1%-ot,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efölött 2%-ot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írunk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jóvá  vásárlásai</a:t>
            </a:r>
            <a:r>
              <a:rPr sz="1200" b="0" spc="-9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38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b="1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Évszakonként változó</a:t>
            </a:r>
            <a:r>
              <a:rPr lang="hu-HU"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meghatározott üzlettípusokban </a:t>
            </a:r>
            <a:r>
              <a:rPr sz="1200" b="1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történő</a:t>
            </a:r>
            <a:r>
              <a:rPr sz="1200" b="1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vásárlások </a:t>
            </a:r>
            <a:r>
              <a:rPr sz="1200" b="1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  <a:r>
              <a:rPr sz="1200" b="1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4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sz="1200" b="1" spc="-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sz="1200" b="1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vásárlási visszatérítést </a:t>
            </a:r>
            <a:r>
              <a:rPr sz="1200" b="1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írunk</a:t>
            </a:r>
            <a:r>
              <a:rPr sz="1200" b="1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jóvá.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 Bonus </a:t>
            </a:r>
            <a:r>
              <a:rPr sz="1200" b="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MasterCard Bonus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hitelkártyájához</a:t>
            </a:r>
            <a:r>
              <a:rPr sz="1200" b="0" spc="1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kapcsolódóan.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238125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díjas Törlesztési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 megkötésével állásának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időleges elvesztése vagy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tartós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betegség esetén sem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aggódnia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törlesztő részletek, illetve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fennálló hiteltartozás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törlesztése</a:t>
            </a:r>
            <a:r>
              <a:rPr sz="1200" b="0" spc="-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miatt.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81635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Hitelkártyájával is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vehet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 Programban,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rendelkezik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internetbanki és mobilalkalmazási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szolgáltatással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OTPdirekt)</a:t>
            </a: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regisztrálja kártyáját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b="0" spc="9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programba.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-12694" y="266551"/>
            <a:ext cx="5956295" cy="864000"/>
            <a:chOff x="-12695" y="266551"/>
            <a:chExt cx="5956295" cy="876449"/>
          </a:xfrm>
        </p:grpSpPr>
        <p:sp>
          <p:nvSpPr>
            <p:cNvPr id="15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Hitelkártyák</a:t>
              </a:r>
              <a:endParaRPr sz="2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/>
          <a:srcRect l="26667" t="28271" r="61111" b="57901"/>
          <a:stretch/>
        </p:blipFill>
        <p:spPr>
          <a:xfrm>
            <a:off x="228600" y="2362200"/>
            <a:ext cx="1043706" cy="66417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7"/>
          <a:srcRect l="44444" t="28271" r="44445" b="57901"/>
          <a:stretch/>
        </p:blipFill>
        <p:spPr>
          <a:xfrm>
            <a:off x="1377343" y="2362200"/>
            <a:ext cx="944668" cy="6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1296000"/>
            <a:ext cx="6280785" cy="387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200" b="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Igényeljen</a:t>
            </a: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Ajánlatot meglévő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újonnan nyitott OTP Bank Nyrt.-nél</a:t>
            </a:r>
            <a:r>
              <a:rPr sz="1200" b="0" spc="-6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vezetett  számlájához/számlacsomagjához. Az ajánlat keretében széles körű banki kedvezményeket  kínálunk sőt számos kedvezménye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mellett egyszerűbbé,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kényelmesebbé és biztonságosabbá  teszi mindennapi pénzügyei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kezelését.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7498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ajánlat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 kedvezményszintek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 az ügyfél aktivitástól függően.  </a:t>
            </a:r>
            <a:r>
              <a:rPr lang="hu-HU"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b="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zámlavezetési</a:t>
            </a:r>
            <a:r>
              <a:rPr lang="hu-HU"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nternetbanki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mobilalkalmazási, telefonos banki valamint sms-szolgáltatás </a:t>
            </a:r>
            <a:r>
              <a:rPr lang="hu-HU"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</a:t>
            </a:r>
            <a:r>
              <a:rPr lang="hu-HU"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kártyadíj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kedvezményekhez már elegendő a minimálbérnek  megfelelő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jövedelemérkezése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OTP Banki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számlára!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Elérhető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számlanyitás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Díjmentes/ kedvezményes</a:t>
            </a:r>
            <a:r>
              <a:rPr sz="1200" b="0" spc="-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</a:t>
            </a:r>
            <a:r>
              <a:rPr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</a:t>
            </a:r>
            <a:r>
              <a:rPr sz="1200" b="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</a:t>
            </a: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készpénz </a:t>
            </a:r>
            <a:r>
              <a:rPr sz="1200" b="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felvétel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belföldön 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(150 ezer Ft-ig a megfelelő nyilatkozat megléte esetén)***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OTPdirekt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tranzakciók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betéti- vagy hitelkártyával történő </a:t>
            </a: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belföldön/külföldön</a:t>
            </a:r>
            <a:endParaRPr sz="1200" spc="-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illetve 100% kedvezmény Lakás és jelzáloghitelek egyes díjaiból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kölcsön kamatkedvezmény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213" y="7877257"/>
            <a:ext cx="6226810" cy="997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mértékét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szóló hirdetménye </a:t>
            </a:r>
            <a:r>
              <a:rPr sz="800" b="0" spc="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hu-HU"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számlanyitás 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 a betétikártya szolgáltatás keretében az elsőként igényelt – 1 db – betéti kártya éves díja az első évben díjmentes, a második évtől az OTP Munkavállalói ajánlatban meghatározott feltételek teljesítése esetén díjmentes</a:t>
            </a:r>
            <a:r>
              <a:rPr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182880" algn="just">
              <a:lnSpc>
                <a:spcPct val="102099"/>
              </a:lnSpc>
            </a:pPr>
            <a:r>
              <a:rPr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A részletes feltételeket a mindenkor hatályos, a pénzforgalmi szolgáltatás nyújtásáról szóló 2009. évi LXXXV. Törvény 36/A§-a alapján  biztosított díjmentes készpénzfelvételről szóló </a:t>
            </a:r>
            <a:r>
              <a:rPr sz="8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</a:t>
            </a:r>
            <a:r>
              <a:rPr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715" algn="just">
              <a:lnSpc>
                <a:spcPct val="102099"/>
              </a:lnSpc>
            </a:pP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munkavállalói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igénybevételének alapvető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feltétele,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munkáltatótól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 érkezzen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munkavállalói ajánlat alapját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képező számlára </a:t>
            </a:r>
            <a:r>
              <a:rPr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 tájékoztató nem minősül ajánlattételnek, célja kizárólag a figyelem felkeltése. A tájékoztató a </a:t>
            </a:r>
            <a:r>
              <a:rPr sz="80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hu-HU"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80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80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október</a:t>
            </a:r>
            <a:r>
              <a:rPr sz="80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0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sz="80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80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sz="80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 kondíciókat tartalmazza.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8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313200"/>
            <a:ext cx="4569592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Munkavállalói</a:t>
            </a:r>
            <a:r>
              <a:rPr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ajánlat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1296000"/>
            <a:ext cx="6242685" cy="6904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400" b="1" spc="-1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Telefonos banki szolgálatás (</a:t>
            </a:r>
            <a:r>
              <a:rPr sz="1400" b="1" spc="-1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</a:t>
            </a:r>
            <a:r>
              <a:rPr lang="hu-HU"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telefonos</a:t>
            </a:r>
            <a:r>
              <a:rPr sz="1400" b="1" spc="-2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ügyintézői</a:t>
            </a:r>
            <a:r>
              <a:rPr sz="1400" b="1" spc="6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</a:t>
            </a:r>
            <a:r>
              <a:rPr lang="hu-HU" sz="1400" b="1" spc="-2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  <a:spcBef>
                <a:spcPts val="1400"/>
              </a:spcBef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Elfelejthető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felesleges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utazgatás,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sorban állás,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hiszen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pénzügyeit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telefonos ügyintézőink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segítségével otthonról, 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irodából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kényelmesen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intézheti!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Ügyintézőinknél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egyszerűen, gyorsan,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kényelmesen kezelheti valamennyi forint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deviza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fizetési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számláját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megtakarításait, értékpapír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számláját</a:t>
            </a:r>
            <a:r>
              <a:rPr sz="1200" b="0" spc="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420"/>
              </a:lnSpc>
              <a:spcBef>
                <a:spcPts val="5"/>
              </a:spcBef>
            </a:pP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</a:t>
            </a:r>
            <a:r>
              <a:rPr sz="1200" b="1" spc="-8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előnyös?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har char="•"/>
              <a:tabLst>
                <a:tab pos="118745" algn="l"/>
              </a:tabLst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Mobilitás</a:t>
            </a:r>
            <a:r>
              <a:rPr sz="1200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kényelmesen, akár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hétvégén 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intézheti bankügyeit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 </a:t>
            </a: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sz="1200" b="0" spc="16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órájában.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har char="•"/>
              <a:tabLst>
                <a:tab pos="118745" algn="l"/>
              </a:tabLst>
            </a:pP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Teljeskörűség</a:t>
            </a:r>
            <a:r>
              <a:rPr sz="1200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szolgáltatásunk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bankszámla műveletek széles választékát</a:t>
            </a:r>
            <a:r>
              <a:rPr sz="1200" b="0" spc="19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kínálja.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har char="•"/>
              <a:tabLst>
                <a:tab pos="118745" algn="l"/>
              </a:tabLst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</a:t>
            </a:r>
            <a:r>
              <a:rPr sz="1200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telefonos ügyintézőink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elérése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háromszintű azonosítást követően</a:t>
            </a:r>
            <a:r>
              <a:rPr sz="1200" b="0" spc="1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lehetséges.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97790" indent="-105410" algn="just">
              <a:lnSpc>
                <a:spcPts val="1400"/>
              </a:lnSpc>
              <a:spcBef>
                <a:spcPts val="60"/>
              </a:spcBef>
              <a:buChar char="•"/>
              <a:tabLst>
                <a:tab pos="118745" algn="l"/>
              </a:tabLst>
            </a:pPr>
            <a:r>
              <a:rPr sz="1200" b="1" spc="-2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Takarékos</a:t>
            </a:r>
            <a:r>
              <a:rPr sz="1200" spc="-2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hiszen amennyiben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alapját képező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  Számlával, Prémium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Plusz, Net 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Elektronikus Számlacsomaggal rendelkezik,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díjmentesen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indíthat belföldi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eseti forint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átutalásokat bankon belül saját számlák között,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sőt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bankon</a:t>
            </a:r>
            <a:r>
              <a:rPr sz="1200" b="0" spc="2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kívül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kedvezményesen utalhat.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Számlacsomaggal, 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Tempó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Számlacsomaggal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Forint  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izetési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számlával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ügyfeleink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kedvezményesen indíthatnak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eseti forint átutalást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telefonos ügyintézőinknél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bankfióki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díjhoz</a:t>
            </a:r>
            <a:r>
              <a:rPr sz="1200" b="0" spc="6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képest.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420"/>
              </a:lnSpc>
              <a:spcBef>
                <a:spcPts val="5"/>
              </a:spcBef>
            </a:pPr>
            <a:r>
              <a:rPr lang="hu-HU"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Internetbanki alkalmazás (</a:t>
            </a:r>
            <a:r>
              <a:rPr sz="1200" b="1" spc="-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</a:t>
            </a:r>
            <a:r>
              <a:rPr sz="1200" b="1" spc="-10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</a:t>
            </a:r>
            <a:r>
              <a:rPr sz="1200" b="1" spc="-8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</a:t>
            </a:r>
            <a:r>
              <a:rPr lang="hu-HU"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96875" algn="just">
              <a:lnSpc>
                <a:spcPts val="1400"/>
              </a:lnSpc>
              <a:spcBef>
                <a:spcPts val="60"/>
              </a:spcBef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szolgáltatásunk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bankszámla műveletek széles választékát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kínálja!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Virtuális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bankfiókunkban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egyszerűen, gyorsan,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kényelmesen kezelheti valamennyi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forint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deviza  folyószámláját,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megtakarításait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értékpapír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számláját, valamint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hitelkártya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számláját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is.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Sőt egy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 regisztrációt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követően akár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Egészségpénztári,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Nyugdíjpénztári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Lakástakarék számláinak, valamint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kártyája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adataihoz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hozzáférhet.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49225" algn="just">
              <a:lnSpc>
                <a:spcPts val="1400"/>
              </a:lnSpc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Honlapunkon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OTPdirekt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szolgáltatást interaktív bemutatónkkal (Demo) előzetesen  megismerheti,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kipróbálhatja!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420"/>
              </a:lnSpc>
            </a:pP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</a:t>
            </a:r>
            <a:r>
              <a:rPr sz="1200" b="1" spc="-8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előnyös?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har char="•"/>
              <a:tabLst>
                <a:tab pos="118745" algn="l"/>
              </a:tabLst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Mobilitás</a:t>
            </a:r>
            <a:r>
              <a:rPr sz="1200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bárhonnan, </a:t>
            </a: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bármikor,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ügyintézői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nélkül intézheti</a:t>
            </a:r>
            <a:r>
              <a:rPr sz="1200" b="0" spc="1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bankügyeit.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har char="•"/>
              <a:tabLst>
                <a:tab pos="118745" algn="l"/>
              </a:tabLst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1" spc="-5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gyors.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har char="•"/>
              <a:tabLst>
                <a:tab pos="118745" algn="l"/>
              </a:tabLst>
            </a:pPr>
            <a:r>
              <a:rPr sz="1200" b="1" spc="-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</a:t>
            </a:r>
            <a:r>
              <a:rPr sz="1200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többszintű védelemmel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ellátott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fokozott</a:t>
            </a:r>
            <a:r>
              <a:rPr sz="1200" b="0" spc="16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biztonságért.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har char="•"/>
              <a:tabLst>
                <a:tab pos="118745" algn="l"/>
              </a:tabLst>
            </a:pPr>
            <a:r>
              <a:rPr sz="1200" b="1" spc="-25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Takarékos</a:t>
            </a:r>
            <a:r>
              <a:rPr sz="1200" spc="-2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hiszen amennyiben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keretében Bázis Számlával,</a:t>
            </a:r>
            <a:r>
              <a:rPr sz="1200" b="0" spc="1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Jump,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831850" algn="just">
              <a:lnSpc>
                <a:spcPts val="1400"/>
              </a:lnSpc>
              <a:spcBef>
                <a:spcPts val="60"/>
              </a:spcBef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Plusz, Net 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Elektronikus Számlacsomaggal rendelkezik,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díjmentesen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indíthat belföldi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eseti forint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átutalásokat bankon belül saját számlák</a:t>
            </a:r>
            <a:r>
              <a:rPr sz="1200" b="0" spc="19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között.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-12695" y="266551"/>
            <a:ext cx="5956295" cy="876449"/>
            <a:chOff x="-12695" y="266551"/>
            <a:chExt cx="5956295" cy="876449"/>
          </a:xfrm>
        </p:grpSpPr>
        <p:sp>
          <p:nvSpPr>
            <p:cNvPr id="7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bject 5"/>
          <p:cNvSpPr txBox="1">
            <a:spLocks/>
          </p:cNvSpPr>
          <p:nvPr/>
        </p:nvSpPr>
        <p:spPr>
          <a:xfrm>
            <a:off x="76200" y="323418"/>
            <a:ext cx="4455873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DIN Next W1G Medium"/>
                <a:ea typeface="+mj-ea"/>
                <a:cs typeface="DIN Next W1G Medium"/>
              </a:defRPr>
            </a:lvl1pPr>
          </a:lstStyle>
          <a:p>
            <a:pPr marL="12700" algn="just"/>
            <a:r>
              <a:rPr lang="hu-HU" kern="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Elektronikus</a:t>
            </a:r>
            <a:r>
              <a:rPr lang="hu-HU" kern="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kern="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szolgáltatások</a:t>
            </a:r>
            <a:endParaRPr lang="hu-HU" kern="0" spc="-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304800"/>
            <a:ext cx="6208395" cy="7655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41400" algn="just">
              <a:lnSpc>
                <a:spcPts val="1800"/>
              </a:lnSpc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Tempó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Számlacsomaggal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Forint 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izetési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számlával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rendelkezik,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számlájáról interneten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indított </a:t>
            </a:r>
            <a:r>
              <a:rPr sz="1200" b="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eseti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forint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átutalás</a:t>
            </a:r>
            <a:r>
              <a:rPr sz="1200" b="0" spc="14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437515" indent="-105410" algn="just">
              <a:lnSpc>
                <a:spcPts val="18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Feltöltheti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</a:t>
            </a: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Telekom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DOMINO, </a:t>
            </a: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Telenor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Praktikum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illetve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Vodafone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VitaMAX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kártyáját.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8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hónapra előre 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megvásárolhatja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bármely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típusú magyarországi</a:t>
            </a:r>
            <a:r>
              <a:rPr sz="1200" b="0" spc="16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autópálya-matricáját.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34645" indent="-105410" algn="just">
              <a:lnSpc>
                <a:spcPts val="18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b="0" spc="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tőzsdei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kereskedésre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fókuszáló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internetbanki és mobilalkalmazási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szolgáltatásunk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OTPdirekt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Bróker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segítségével– felár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ellenében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megszokott értékpapír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műveleteken felül számos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funkciót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elérhet,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döntést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támogató eszközök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rendelkezésre állnak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(pl.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grafikonrajzoló,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hírszolgáltatás)..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01600" indent="-105410" algn="just">
              <a:lnSpc>
                <a:spcPts val="18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Regisztrálhat CsekkRendező,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Díjnet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szolgáltatásokra,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rendszeresen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láthatja T-Com,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UPC,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Díjbeszedő, E.ON, vagy TiGáz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közüzemi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számláinak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legfőbb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adatait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ki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egyenlítheti</a:t>
            </a:r>
            <a:r>
              <a:rPr sz="1200" b="0" spc="229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azokat.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8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Módosíthatja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mobiltelefonos szolgáltatás igénybevételére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</a:t>
            </a:r>
            <a:r>
              <a:rPr sz="12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beállításait.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9050" indent="-105410" algn="just">
              <a:lnSpc>
                <a:spcPts val="18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 fedezete melletti folyószámlahitelt igényelhet - </a:t>
            </a:r>
            <a:r>
              <a:rPr sz="1200" b="1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Hiteldíj Mutató (THM) mértéke  a hitelkeret összegétől függően: </a:t>
            </a:r>
            <a:r>
              <a:rPr lang="hu-HU" sz="1200" b="1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23,5 </a:t>
            </a:r>
            <a:r>
              <a:rPr lang="hu-HU" sz="1200" b="1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b="1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38,9%, </a:t>
            </a:r>
            <a:r>
              <a:rPr lang="hu-HU" sz="1200" b="1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 </a:t>
            </a:r>
            <a:r>
              <a:rPr lang="hu-HU" sz="1200" b="1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április 15-től</a:t>
            </a:r>
            <a:r>
              <a:rPr lang="hu-HU" sz="1200" b="1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érvényes  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(THM aktuális értéke, részletes feltételek és reprezentatív példa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 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www.otpbank.hu/portal/hu/SzabadFelhasznalasuHitelek/Folyoszamlahitel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u-HU" sz="1200" spc="-1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8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etéti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kártyát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igényelhet.</a:t>
            </a:r>
          </a:p>
          <a:p>
            <a:pPr marL="118110" indent="-105410" algn="just">
              <a:lnSpc>
                <a:spcPts val="18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 egyszerűen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időpontot foglalhat</a:t>
            </a:r>
            <a:r>
              <a:rPr sz="1200" b="0" spc="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bankfiókjainkba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33350" indent="-105410" algn="just">
              <a:lnSpc>
                <a:spcPts val="18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Biztosan Önnel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előfordult,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tudta átutalását,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lekötését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egyéb pénzügyi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tranzakciót elvégezni,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éppen nem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közelben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hozzáféréssel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rendelkező  számítógép.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8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szolgáltatás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leggyakrabban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funkcióit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mobiltelefonján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200" b="0" spc="1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elérheti: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8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Mobiltelefonja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böngészője segítségével,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készüléke teljesíti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technikai  feltételeket,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</a:t>
            </a:r>
            <a:r>
              <a:rPr lang="hu-HU"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www.otpbank.hu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cím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beírását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követően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felületre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optimalizált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oldal jelenik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meg.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funkcionalitású internetbankot kívánja elérni, akkor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 egy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kattintással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lehetősége</a:t>
            </a:r>
            <a:r>
              <a:rPr sz="1200" b="0" spc="-9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59385" indent="-105410" algn="just">
              <a:lnSpc>
                <a:spcPts val="18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Töltse le iPhone-jára vagy iPad-jére, </a:t>
            </a: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operációs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rendszerű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készülékére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SmartBank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alkalmazást.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igénybevételével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internetbank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leggyakrabban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funkcióit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érheti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el.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Ezen kívül 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alkalmazásban 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bankfiók  kereső,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valuta-deviza árfolyamok is</a:t>
            </a:r>
            <a:r>
              <a:rPr sz="12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megtalálhatók.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892800"/>
            <a:ext cx="6280785" cy="81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Kiegészítő</a:t>
            </a:r>
            <a:r>
              <a:rPr sz="1200" b="1" spc="-5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2794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hu-HU" sz="1200" b="0" spc="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SMS</a:t>
            </a:r>
            <a:r>
              <a:rPr lang="hu-HU" sz="1200" spc="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</a:t>
            </a: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mobiltelefonos szolgáltatás)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segítségével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kaphat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értesítést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számlájával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kapcsolatos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pénzmozgásokról, banki</a:t>
            </a:r>
            <a:r>
              <a:rPr sz="1200" b="0" spc="6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információkról.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6830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KártyaKontroll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automatikus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értesítést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kérhet online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kártyahasználatáról, így kártyahasználata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biztonságosabbá válhat, hiszen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azonnal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értesülhet az esetleges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illetéktelen  használatról.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32715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SzámlaKontroll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automatikus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értesítést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kérhet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számláján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történt könyvelésekről, az esetleg  nem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teljesült</a:t>
            </a:r>
            <a:r>
              <a:rPr sz="1200" b="0" spc="-6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megbízásokról.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37795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Beszedés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terhelés előtt egyszerűen,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SMS-ben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engedélyezheti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utasíthatja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szolgáltató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 terhelésre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benyújtott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beszedési</a:t>
            </a:r>
            <a:r>
              <a:rPr sz="1200" b="0" spc="1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megbízásokat.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Értékpapír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értesítést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kérhet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értékpapír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tranzakciókkal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kapcsolatos</a:t>
            </a:r>
            <a:r>
              <a:rPr sz="1200" b="0" spc="114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eseményekről.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4671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Automatikus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egyenleg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kérésére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banki munkanapon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reggel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automatikus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SMS-ben  értesítjük 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előző napvégi záró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számlaegyenlegéről.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Interaktív információk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esetben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lekérdezést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</a:t>
            </a:r>
            <a:r>
              <a:rPr sz="1200" b="0" spc="8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kezdeményezheti.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8155" marR="90805" lvl="1" indent="-106045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478790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Egyszerűen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megtudhatja aktuális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látra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lekötött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egyenlegét, vagy 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elmúlt hónap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tetszőleges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napjának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számlaforgalmát.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8155" marR="354330" lvl="1" indent="-106045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478790" algn="l"/>
              </a:tabLst>
            </a:pP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Tájékozódhat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aktuális deviza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árfolyamairól, 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Befektetési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jegyek árfolyamáról,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főbb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részvények </a:t>
            </a:r>
            <a:r>
              <a:rPr sz="1200" b="0" spc="-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perccel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késleltetett</a:t>
            </a:r>
            <a:r>
              <a:rPr sz="1200" b="0" spc="1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árfolyamáról.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8155" marR="861060" lvl="1" indent="-106045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478790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Megtudhatja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bankkártyája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aktuális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limitét,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sőt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módosítását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kezdeményezheti </a:t>
            </a:r>
            <a:r>
              <a:rPr sz="1200" b="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SMS-ben.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8155" marR="861060" lvl="1" indent="-106045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478790" algn="l"/>
              </a:tabLst>
            </a:pPr>
            <a:endParaRPr lang="hu-HU" sz="1200" b="1" spc="-5" dirty="0">
              <a:solidFill>
                <a:srgbClr val="52A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61060" lvl="1" algn="just">
              <a:spcBef>
                <a:spcPts val="40"/>
              </a:spcBef>
              <a:buClr>
                <a:srgbClr val="52AE32"/>
              </a:buClr>
              <a:tabLst>
                <a:tab pos="478790" algn="l"/>
              </a:tabLst>
            </a:pPr>
            <a:r>
              <a:rPr lang="hu-HU"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Mobilalkalmazási szolgáltatások</a:t>
            </a:r>
            <a:endParaRPr sz="1200" b="1" spc="-10" dirty="0">
              <a:solidFill>
                <a:srgbClr val="52A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252729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SmartBank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töltse le </a:t>
            </a:r>
            <a:r>
              <a:rPr sz="1200" b="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operációs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rendszerű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készüléken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elérhető alkalmazásunkat,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regisztráljon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szolgáltatásra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internetbank Igénylések  menüpontjában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máris „kézben tarthatja”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pénzügyeit. </a:t>
            </a:r>
            <a:r>
              <a:rPr sz="1200" b="0" spc="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alkalmazás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regisztráció</a:t>
            </a:r>
            <a:r>
              <a:rPr lang="hu-HU"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számlakörében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kezelt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számlái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azonnal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elérhetővé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váltnak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b="0" spc="2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alkalmazásban.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SmartBróker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internetbankba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bevonta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értékpapírszámláját,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töltse le iOS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 operációs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rendszeren elérhető alkalmazásunkat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„kézből” végezhet értékpapír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tranzakciókat. </a:t>
            </a: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alkalmazás azonosítást igénylő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funkcióinak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eléréséhez az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belépéskor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 elfogadása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Mobil Aláírás kóddal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aktiválása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b="0" spc="1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  <a:buClr>
                <a:srgbClr val="52AE32"/>
              </a:buClr>
              <a:buFont typeface="DIN Next W1G Medium"/>
              <a:buChar char="•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9535" algn="just">
              <a:lnSpc>
                <a:spcPts val="1400"/>
              </a:lnSpc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alapját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képező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számlákhoz, számlacsomagokhoz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kapcsolódó OTPdirekt 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</a:t>
            </a:r>
            <a:r>
              <a:rPr sz="1200" b="1" spc="-6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díjkedvezmények: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83515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keretében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 teljesítése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Bázis,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Net,  </a:t>
            </a: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Tempó,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Plusz, Lakossági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Forint 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izetési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zámla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Elektronikus Számlacsomaggal  rendelkező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ügyfeleink </a:t>
            </a:r>
            <a:r>
              <a:rPr sz="1200" b="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internetbanki és mobilalkalmazási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szolgáltatásokat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havidíjmentesen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vehetik</a:t>
            </a:r>
            <a:r>
              <a:rPr sz="1200" b="0" spc="1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82550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Plusz Számlacsomaggal rendelkező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ügyfeleink az OTPdirekt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szolgáltatásokat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havi-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díjmentesen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(Kártya- 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SzámlaKontroll üzenetek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esetében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együttesen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havonta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db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üzenet díjmentes) vehetik</a:t>
            </a:r>
            <a:r>
              <a:rPr sz="12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1296000"/>
            <a:ext cx="6243320" cy="5201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975" algn="just">
              <a:lnSpc>
                <a:spcPts val="14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megtakarítások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jelentősége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utóbbi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években felértékelődött. Egyre többen ismerték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fel, hogy 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takarékosságra saját biztonságunk érdekében,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illetve jövőbeli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céljaik könnyebb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megvalósítása  miatt is szükség van. </a:t>
            </a: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megtakarítási termékpalettájában valamennyi élethelyzetre  rendelkezik ajánlattal. Jelen kiadványunkban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ezekből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szeretnénk néhányat</a:t>
            </a:r>
            <a:r>
              <a:rPr sz="1200" b="0" spc="18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kiemelni.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47065" algn="just">
              <a:lnSpc>
                <a:spcPts val="1400"/>
              </a:lnSpc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ajánlatainkról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többet 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szeretne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megtudni,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ügyintézőink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készséggel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állnak  rendelkezésére.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115"/>
              </a:spcBef>
            </a:pPr>
            <a:r>
              <a:rPr sz="1400" b="1" spc="-15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Dolgos</a:t>
            </a:r>
            <a:r>
              <a:rPr sz="1400" b="1" spc="-7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</a:pPr>
            <a:endParaRPr lang="hu-HU" sz="1200" spc="-15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</a:pPr>
            <a:r>
              <a:rPr sz="1200" b="0" spc="-15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Kizárólag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ajánlatot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igénybevevő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ügyfeleink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számára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kínáljuk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lekötött betétet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folyamatosan kedvező kamatozást nyújt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megtakarításaira.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futamideje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hónap,  </a:t>
            </a:r>
            <a:r>
              <a:rPr sz="1200" b="0" spc="-15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kamata </a:t>
            </a:r>
            <a:r>
              <a:rPr lang="hu-HU" sz="1200" spc="-15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sz="1200" b="0" spc="-1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430" algn="just">
              <a:lnSpc>
                <a:spcPts val="14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betétben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banknál már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meglévő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pénzét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ugyanúgy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lekötheti, mint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esetleges új forrásait.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kizárólag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szolgáltatáson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keresztül érhető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otthonról is,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kényelmesen  kezelheti</a:t>
            </a:r>
            <a:r>
              <a:rPr sz="1200" b="0" spc="-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megtakarítását.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115"/>
              </a:spcBef>
            </a:pPr>
            <a:r>
              <a:rPr sz="1400" b="1" spc="-2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Takarékszámla,</a:t>
            </a:r>
            <a:r>
              <a:rPr sz="1400" b="1" spc="5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Nyugdíj-takarékszámla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9850" algn="just">
              <a:lnSpc>
                <a:spcPts val="1400"/>
              </a:lnSpc>
              <a:spcBef>
                <a:spcPts val="1400"/>
              </a:spcBef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Takarékszámla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Nyugdíj-takarékszámla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kifejezetten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 összegű, rendszeres  megtakarítások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elhelyezésére szolgál.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ügyfeleinknek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ajánljuk, akik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kezdenek  megtakarítani,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felismerve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rendszeresség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fontosságát olyan megtakarítási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formát keresnek,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melyen rugalmasan helyezhetik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hónapról-hónapra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félretett</a:t>
            </a:r>
            <a:r>
              <a:rPr sz="1200" b="0" spc="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tartalékukat.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67335" algn="just">
              <a:lnSpc>
                <a:spcPts val="14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számlákon elhelyezett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összegek </a:t>
            </a:r>
            <a:r>
              <a:rPr sz="1200" b="0" spc="-15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lekötés </a:t>
            </a:r>
            <a:r>
              <a:rPr sz="1200" b="0" spc="-15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nélkül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kamatoznak,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számláknak futamideje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bármikor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kamatveszteség </a:t>
            </a:r>
            <a:r>
              <a:rPr sz="1200" b="0" spc="-15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nélkül </a:t>
            </a:r>
            <a:r>
              <a:rPr sz="1200" b="0" spc="-15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megbontható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sz="1200" b="0" spc="1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megszűntethető.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7945" algn="just">
              <a:lnSpc>
                <a:spcPts val="1400"/>
              </a:lnSpc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összegyűjtött </a:t>
            </a:r>
            <a:r>
              <a:rPr sz="1200" b="0" spc="-1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összegre </a:t>
            </a:r>
            <a:r>
              <a:rPr sz="1200" b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1200" b="0" spc="-15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alapkamaton felül további jutalom kamat </a:t>
            </a:r>
            <a:r>
              <a:rPr sz="1200" b="0" spc="-4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jár,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havonta  legalább </a:t>
            </a:r>
            <a:r>
              <a:rPr sz="1200" b="0" spc="-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Ft-tal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növeli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megtakarítását.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jutalom kamat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mértéke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annál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magasabb, minél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nagyobb összeggel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növekszik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</a:t>
            </a:r>
            <a:r>
              <a:rPr sz="12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egyenlege.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7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Megtakarítási ajánlatok</a:t>
              </a:r>
              <a:endParaRPr sz="2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13" y="892800"/>
            <a:ext cx="6271260" cy="2569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2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Tartós </a:t>
            </a:r>
            <a:r>
              <a:rPr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Befektetési</a:t>
            </a:r>
            <a:r>
              <a:rPr sz="1400" b="1" spc="-6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95910" algn="just">
              <a:lnSpc>
                <a:spcPts val="1400"/>
              </a:lnSpc>
              <a:spcBef>
                <a:spcPts val="1400"/>
              </a:spcBef>
            </a:pP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Tartós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Befektetési számlán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elkülönülten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kezelheti azokat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pénzeket, amelyeket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távon 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év)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kíván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elhelyezni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részleges 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adómentesség</a:t>
            </a:r>
            <a:r>
              <a:rPr sz="1200" b="0" spc="1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érdekében.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420"/>
              </a:lnSpc>
              <a:spcBef>
                <a:spcPts val="5"/>
              </a:spcBef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számlanyitás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évében befizetett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összegeket legalább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számlanyitás évét</a:t>
            </a:r>
            <a:r>
              <a:rPr sz="1200" b="0" spc="1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követő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41959" algn="just">
              <a:lnSpc>
                <a:spcPts val="1400"/>
              </a:lnSpc>
              <a:spcBef>
                <a:spcPts val="60"/>
              </a:spcBef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naptári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 végére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vonatkozóan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veszi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számláról, akkor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keletkezett jövedelem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fizetendő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 </a:t>
            </a:r>
            <a:r>
              <a:rPr sz="1200" b="0" spc="-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helyett </a:t>
            </a:r>
            <a:r>
              <a:rPr sz="1200" b="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pedig az 5.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naptári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 végig nem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elhelyezett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összegekhez,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akkor egyáltalán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adót</a:t>
            </a:r>
            <a:r>
              <a:rPr sz="1200" b="0" spc="6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fizetnie.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  <a:spcBef>
                <a:spcPts val="5"/>
              </a:spcBef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TBSZ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betétben vagy értékpapírban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takarékoskodik.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TBSZ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Betétszámlán olyan betétlekötési lehetőségeket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biztosítunk, melyekkel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egyetlen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betétlekötéssel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egészen az adómentessé válás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időpontjáig rendelkezhet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megtakarításáról,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míg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TBSZ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értékpapír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értékpapírok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köréből</a:t>
            </a:r>
            <a:r>
              <a:rPr sz="1200" b="0" spc="4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válogathat.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213" y="4713720"/>
            <a:ext cx="6276340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</a:t>
            </a:r>
            <a:r>
              <a:rPr sz="1400" b="1" spc="-5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4945" algn="just">
              <a:lnSpc>
                <a:spcPts val="1400"/>
              </a:lnSpc>
              <a:spcBef>
                <a:spcPts val="1400"/>
              </a:spcBef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Váratlan helyzetet kell megoldania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egyszerűen régi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álmát szeretné megvalósítani, amihez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nagyobb összegű, szabadon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felhasználható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pénzre van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szüksége?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  <a:spcBef>
                <a:spcPts val="5"/>
              </a:spcBef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gyorsan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egyszerűen tud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Önnek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pénzügyi segítséget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nyújtani. Személyi  kölcsönünk igényléséhez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szüksége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ingatlanfedezetre,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jövedelmének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mértékét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vizsgálva nyújt Önnek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kölcsönt.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Átlátható árazás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igényelhet személyi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kölcsönt,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a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hiteldíj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kamatból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áll, egyéb rejtett, rendszeres költséget nem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számítunk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fel.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futamidő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törlesztő részlet 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állandó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kiszámítható. Mivel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forint alapon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igényelhető,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ezért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árfolyamkockázattal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számolnia!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folyósítás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  szabadon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rendelkezhet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hitelösszeggel, hitelcél igazolása</a:t>
            </a:r>
            <a:r>
              <a:rPr sz="1200" b="0" spc="1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nélkül.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293916" y="4008348"/>
            <a:ext cx="6564630" cy="588010"/>
          </a:xfrm>
          <a:custGeom>
            <a:avLst/>
            <a:gdLst/>
            <a:ahLst/>
            <a:cxnLst/>
            <a:rect l="l" t="t" r="r" b="b"/>
            <a:pathLst>
              <a:path w="6564630" h="588010">
                <a:moveTo>
                  <a:pt x="0" y="587832"/>
                </a:moveTo>
                <a:lnTo>
                  <a:pt x="6564083" y="587832"/>
                </a:lnTo>
                <a:lnTo>
                  <a:pt x="6564083" y="0"/>
                </a:lnTo>
                <a:lnTo>
                  <a:pt x="0" y="0"/>
                </a:lnTo>
                <a:lnTo>
                  <a:pt x="0" y="587832"/>
                </a:lnTo>
                <a:close/>
              </a:path>
            </a:pathLst>
          </a:custGeom>
          <a:solidFill>
            <a:srgbClr val="782182"/>
          </a:solidFill>
        </p:spPr>
        <p:txBody>
          <a:bodyPr wrap="square" lIns="0" tIns="0" rIns="0" bIns="0" rtlCol="0"/>
          <a:lstStyle/>
          <a:p>
            <a:pPr algn="just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3651618"/>
            <a:ext cx="6564630" cy="650875"/>
          </a:xfrm>
          <a:custGeom>
            <a:avLst/>
            <a:gdLst/>
            <a:ahLst/>
            <a:cxnLst/>
            <a:rect l="l" t="t" r="r" b="b"/>
            <a:pathLst>
              <a:path w="6564630" h="650875">
                <a:moveTo>
                  <a:pt x="0" y="650646"/>
                </a:moveTo>
                <a:lnTo>
                  <a:pt x="6564083" y="650646"/>
                </a:lnTo>
                <a:lnTo>
                  <a:pt x="6564083" y="0"/>
                </a:lnTo>
                <a:lnTo>
                  <a:pt x="0" y="0"/>
                </a:lnTo>
                <a:lnTo>
                  <a:pt x="0" y="650646"/>
                </a:lnTo>
                <a:close/>
              </a:path>
            </a:pathLst>
          </a:custGeom>
          <a:solidFill>
            <a:srgbClr val="52AE32"/>
          </a:solidFill>
        </p:spPr>
        <p:txBody>
          <a:bodyPr wrap="square" lIns="0" tIns="0" rIns="0" bIns="0" rtlCol="0"/>
          <a:lstStyle/>
          <a:p>
            <a:pPr algn="just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281218" y="3737025"/>
            <a:ext cx="4519382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8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</a:t>
            </a:r>
            <a:r>
              <a:rPr sz="285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hitelek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13" y="892800"/>
            <a:ext cx="6274435" cy="6691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érdemes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kölcsönt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választania?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78435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</a:t>
            </a:r>
            <a:r>
              <a:rPr sz="1200" b="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lehetőséget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 elképzeléseinek,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későbbre halasztott terveinek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azonnali</a:t>
            </a:r>
            <a:r>
              <a:rPr sz="1200" b="0" spc="1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megvalósítására.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Összege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futamideje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igényeihez igazodik: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kölcsönt 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konstrukció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hitelbírálat függvényében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13-84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 közötti futamidővel igényelheti,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</a:t>
            </a:r>
            <a:r>
              <a:rPr sz="1200" b="0" spc="2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összege</a:t>
            </a: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3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1200" b="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között</a:t>
            </a:r>
            <a:r>
              <a:rPr sz="1200" b="0" spc="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5814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 biztosíték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nyújtja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tehát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kérelem benyújtásához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 szükséges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ingatlan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egyéb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(értékpapír,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stb.)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fedezetet</a:t>
            </a:r>
            <a:r>
              <a:rPr sz="1200" b="0" spc="19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biztosítani.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79375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igazolványa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bemutatásával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pénzhez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juthat: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alkalmazottként dolgozik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fizetési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számlával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rendelkezik,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amelyre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legalább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hónapja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mindenkori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nettó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minimálbért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elérő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jövedelem-átutalás érkezik,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igényléséhez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elegendő érvényes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igazolványa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személyazonosító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igazolványa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0" spc="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lakcímkártyája.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636270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mellé havi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díjas törlesztési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igényelhető, amely váratlan  helyzetekben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segítséget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 Önnek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kölcsöne</a:t>
            </a:r>
            <a:r>
              <a:rPr sz="1200" b="0" spc="9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visszafizetésében.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246379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funkció elérhető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Önnek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internetbanki alkalmazáson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OTPdirekten</a:t>
            </a:r>
            <a:r>
              <a:rPr lang="hu-HU"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online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igényelheti,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folyamatot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hiteligényléstől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folyósításáig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kényelmesen,  akár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otthonából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végezheti.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  <a:buClr>
                <a:srgbClr val="52AE32"/>
              </a:buClr>
              <a:buFont typeface="DIN Next W1G Medium"/>
              <a:buChar char="•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49885" algn="just">
              <a:lnSpc>
                <a:spcPts val="1400"/>
              </a:lnSpc>
            </a:pP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kedvezményeket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tudunk biztosítani az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részére az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ajánlatunk  </a:t>
            </a:r>
            <a:r>
              <a:rPr sz="12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keretében?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00355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bázispontos kamatkedvezményben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részesül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mindenkor hatályos személyi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hirdetményben feltüntetett standard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ügyleti kamatból,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munkáltatójának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Bankkal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érvényes együttműködési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megállapodása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ajánlatra 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vonatkozóan,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illetve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munkabére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Banknál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vezetett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bankszámlára  érkezik.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futamidő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mindenkor hatályos személyi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hirdetményben feltüntetett standard kamat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b="0" spc="1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irányadó.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290830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személyi kölcsönre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akciós </a:t>
            </a:r>
            <a:r>
              <a:rPr lang="hu-HU" sz="1200" b="1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</a:t>
            </a:r>
            <a:r>
              <a:rPr lang="hu-HU" sz="1200" b="1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Hiteldíj Mutató </a:t>
            </a:r>
            <a:r>
              <a:rPr lang="hu-HU" sz="1200" b="1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(THM) </a:t>
            </a:r>
            <a:r>
              <a:rPr lang="hu-HU" sz="1200" b="1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mértéke: </a:t>
            </a:r>
            <a:r>
              <a:rPr lang="hu-HU" sz="1200" b="1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8,4-24,1%,</a:t>
            </a: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 </a:t>
            </a: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október 7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-től </a:t>
            </a:r>
            <a:r>
              <a:rPr lang="hu-HU" sz="12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visszavonásig, de legkésőbb </a:t>
            </a:r>
            <a:r>
              <a:rPr lang="hu-HU" sz="120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december 15-ig </a:t>
            </a:r>
            <a:r>
              <a:rPr lang="hu-HU" sz="120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érvényes. </a:t>
            </a:r>
            <a:r>
              <a:rPr lang="hu-HU"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THM aktuális értéke, részletes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 </a:t>
            </a:r>
            <a:r>
              <a:rPr lang="hu-HU" sz="12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reprezentatív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példa: </a:t>
            </a:r>
            <a:r>
              <a:rPr lang="hu-HU" sz="12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www.otpbank.hu/portal/hu/SzabadFelhasznalasuHitelek/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SzemelyiKolcson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hu-HU" sz="12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OTP Bank által kínált  mindenkori standard személyi kölcsönre vonatkozik</a:t>
            </a:r>
            <a:r>
              <a:rPr lang="hu-HU" sz="12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200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1296000"/>
            <a:ext cx="6289040" cy="5078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865" algn="just">
              <a:lnSpc>
                <a:spcPts val="1400"/>
              </a:lnSpc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Lakáscélja megvalósításához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egyéb, nagyobb összegű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kiadásához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alacsonyabb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kamatozású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kölcsönre van</a:t>
            </a:r>
            <a:r>
              <a:rPr sz="1200" b="0" spc="-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szüksége?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46710" algn="just">
              <a:lnSpc>
                <a:spcPts val="1400"/>
              </a:lnSpc>
              <a:spcBef>
                <a:spcPts val="5"/>
              </a:spcBef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Bank/OTP Jelzálogbank célja,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Lakás-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jelzálog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típusú hiteleivel minden  élethelyzetre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megoldást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kínáljon.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jövedelmének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mértékét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felajánlott  ingatlanfedezet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értékét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igénylés részleteit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figyelembe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véve határozza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személyre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szabott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hitelajánlatát.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Jelzálog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típusú hitel igénylése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folyósítás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 szabadon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rendelkezhet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hitelösszeggel, hitelcél igazolása</a:t>
            </a:r>
            <a:r>
              <a:rPr sz="1200" b="0" spc="1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nélkül.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érdemes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lakás-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jelzálog típusú hiteleit</a:t>
            </a:r>
            <a:r>
              <a:rPr sz="1200" b="1" spc="6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választania?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45465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Színvonalas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szakszerű ügyintézéssel,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tapasztalt munkatársakkal várjuk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Önt 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országot lefedő</a:t>
            </a:r>
            <a:r>
              <a:rPr sz="1200" b="0" spc="-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fiókhálózatunkban.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Állami támogatások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elérhetőek. </a:t>
            </a: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Otthonteremtési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kamattámogatott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lakáshitel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CSOK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(vissza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térítendő állami </a:t>
            </a:r>
            <a:r>
              <a:rPr sz="1200" b="0" spc="-2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támogatás</a:t>
            </a:r>
            <a:r>
              <a:rPr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kihasználhatja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állami támogatások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együttes</a:t>
            </a:r>
            <a:r>
              <a:rPr sz="1200" b="0" spc="2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előnyeit.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1054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Hűség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szolgáltatásunk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törlesztési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bankszámlára utalt jövedelem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mértékétől  függően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hiteltermék standard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ügyleti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kamatából kamatkedvezményre</a:t>
            </a:r>
            <a:r>
              <a:rPr sz="1200" b="0" spc="14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jogosult.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94335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ingatlanfedezet biztosíték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nyújtja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tehát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felvehető  hitel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összegét nem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nagysága,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hanem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felajánlott ingatlanfedezet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  is</a:t>
            </a:r>
            <a:r>
              <a:rPr sz="1200" b="0" spc="-4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befolyásolja.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Fedezetként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ingatlanok széles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elfogadható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(pl.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üdülő,</a:t>
            </a:r>
            <a:r>
              <a:rPr sz="1200" b="0" spc="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üdülőtelek).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429895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kölcsönhöz havi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díjas törlesztési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köt,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váratlan  élethelyzetekben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(pl.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baleset, rokkantság,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keresőképtelenség, munkanélküliség,</a:t>
            </a:r>
            <a:r>
              <a:rPr sz="1200" b="0" spc="1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haláleset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biztonságban tudhatja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 törlesztését, ezzel biztosítva családja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anyagi</a:t>
            </a:r>
            <a:r>
              <a:rPr sz="1200" b="0" spc="1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biztonságát.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7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Lakás- és jelzálog típusú hitelek</a:t>
              </a:r>
              <a:endParaRPr sz="2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892800"/>
            <a:ext cx="6151245" cy="3436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8630" algn="just">
              <a:lnSpc>
                <a:spcPts val="1400"/>
              </a:lnSpc>
            </a:pP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kedvezményeket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tudunk biztosítani az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részére az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 ajánlatunk</a:t>
            </a:r>
            <a:r>
              <a:rPr sz="1200" b="1" spc="-5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keretében?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53695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hitelbiztosítéki érték-megállapítási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50%-át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Nyrt./OTP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Jelzálogbank </a:t>
            </a:r>
            <a:r>
              <a:rPr sz="12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Zrt. 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hitelszerződés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aláírását követően visszatéríti 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ingatlan</a:t>
            </a:r>
            <a:r>
              <a:rPr sz="1200" b="0" spc="1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tekintetében).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fedezetkezelési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ügyintézési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50%-át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</a:t>
            </a:r>
            <a:r>
              <a:rPr sz="1200" b="0" spc="8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megfizetni.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alatti szerződött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hitelösszeg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közjegyzői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folyósítási </a:t>
            </a:r>
            <a:r>
              <a:rPr sz="1200" b="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50%-át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Nyrt./OTP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Jelzálogbank </a:t>
            </a:r>
            <a:r>
              <a:rPr sz="12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Zrt.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fizeti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105535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feletti szerződött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hitelösszeg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közjegyzői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folyósítási </a:t>
            </a:r>
            <a:r>
              <a:rPr sz="1200" b="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100%-át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Nyrt./OTP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Jelzálogbank </a:t>
            </a:r>
            <a:r>
              <a:rPr sz="12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Zrt.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fizeti</a:t>
            </a:r>
            <a:r>
              <a:rPr sz="12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47320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2019. április 1-én érvényes</a:t>
            </a:r>
            <a:r>
              <a:rPr sz="120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lakáshitelekre vonatkozó </a:t>
            </a:r>
            <a:r>
              <a:rPr sz="1200" b="1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Hiteldíj Mutató (THM) mértéke: </a:t>
            </a:r>
            <a:r>
              <a:rPr lang="hu-HU" sz="1200" b="1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200" b="1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1200" b="1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b="1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1200" b="1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</a:t>
            </a:r>
            <a:r>
              <a:rPr sz="1200" b="1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hu-HU" sz="1200" b="1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1200" b="1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THM </a:t>
            </a:r>
            <a:r>
              <a:rPr sz="1200" spc="-2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aktuális</a:t>
            </a:r>
            <a:r>
              <a:rPr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spc="-2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</a:t>
            </a:r>
            <a:r>
              <a:rPr lang="hu-HU" sz="120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20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feltételek és reprezentatív példa:  </a:t>
            </a:r>
            <a:r>
              <a:rPr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www.otpbank.hu/portal/hu/Lakashitel/Hirdetmeny</a:t>
            </a: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18110" marR="147320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2019. április 1-én érvényes jelzálog </a:t>
            </a:r>
            <a:r>
              <a:rPr lang="hu-HU" sz="120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típusú hitelekre </a:t>
            </a: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</a:t>
            </a:r>
            <a:r>
              <a:rPr lang="hu-HU" sz="1200" b="1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Hiteldíj Mutató (THM) mértéke: </a:t>
            </a:r>
            <a:r>
              <a:rPr lang="hu-HU" sz="1200" b="1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4,3-12,0%.</a:t>
            </a:r>
            <a:r>
              <a:rPr lang="hu-HU" sz="1200" b="1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THM aktuális  </a:t>
            </a:r>
            <a:r>
              <a:rPr lang="hu-HU" sz="120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értéke, </a:t>
            </a: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feltételek és reprezentatív példa:  </a:t>
            </a: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www.otpbank.hu/portal/hu/Lakashitel/Hirdetmeny</a:t>
            </a: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</a:p>
          <a:p>
            <a:pPr marL="118110" marR="147320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endParaRPr lang="hu-HU" sz="1200" b="1" spc="-2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47320" indent="-105410" algn="just">
              <a:lnSpc>
                <a:spcPts val="14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endParaRPr sz="1200" spc="-2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1185324"/>
            <a:ext cx="6276340" cy="7343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15"/>
              </a:spcBef>
            </a:pPr>
            <a:r>
              <a:rPr sz="1400" b="1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</a:t>
            </a:r>
            <a:r>
              <a:rPr sz="1400" b="1" spc="-7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Megbízhatóság,</a:t>
            </a:r>
            <a:r>
              <a:rPr sz="1200" b="1" spc="-6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64160" algn="just">
              <a:lnSpc>
                <a:spcPts val="1400"/>
              </a:lnSpc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egyik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vezető utazási irodája,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megbízható szolgáltatásokkal  áll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utasai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rendelkezésére. </a:t>
            </a: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óta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állandó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megrendelői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között tudhatja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 ország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legnagyobb pénzintézeteit, minisztériumokat, magyar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vegyes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tulajdonú vállalatokat,  ugyanakkor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magánszemélyként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egyedül, családdal 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barátokkal utazni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vágyó ügyfelek is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számos kedvező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árú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ajánlat, valamint magas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színvonalú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közül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választhatják</a:t>
            </a:r>
            <a:r>
              <a:rPr sz="1200" b="0" spc="19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36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számukra</a:t>
            </a:r>
            <a:r>
              <a:rPr sz="1200" b="0" spc="-6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legmegfelelőbbet.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0489" algn="just">
              <a:lnSpc>
                <a:spcPts val="1400"/>
              </a:lnSpc>
              <a:spcBef>
                <a:spcPts val="5"/>
              </a:spcBef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 évben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változatos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belföldi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vízparti, wellness,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hegyvidéki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üdüléseket, külföldi kulturális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körutazásokat,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városlátogatásokat, Földközi-tengeri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egzotikus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tengerparti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üdüléseket,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tengeri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hajóutakat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kínálunk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világ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</a:t>
            </a:r>
            <a:r>
              <a:rPr sz="1200" b="0" spc="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tájára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200" b="0" spc="-15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0489" algn="just">
              <a:lnSpc>
                <a:spcPts val="1400"/>
              </a:lnSpc>
              <a:spcBef>
                <a:spcPts val="5"/>
              </a:spcBef>
            </a:pPr>
            <a:endParaRPr lang="hu-HU" sz="1200" spc="-1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hu-HU" sz="1200" b="1" spc="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b="1" spc="-25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hu-HU" sz="1200" b="1" spc="-7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előnyei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egyik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vezető utazási</a:t>
            </a:r>
            <a:r>
              <a:rPr lang="hu-HU" sz="1200" spc="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irodája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anyagi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tulajdonosi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háttér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körű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idegenforgalmi</a:t>
            </a:r>
            <a:r>
              <a:rPr lang="hu-HU" sz="12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képzett, tapasztalt,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referenciákkal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igazolt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szakember</a:t>
            </a:r>
            <a:r>
              <a:rPr lang="hu-HU" sz="1200" spc="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gárda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302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kiemelkedő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gyakorlat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hivatalos utaztatásban (Magyarország legnagyobb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repülőjegy értékesítő 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irodája)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kedvező, költségtakarékos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árak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rendelkezésére dedikált</a:t>
            </a:r>
            <a:r>
              <a:rPr lang="hu-HU" sz="1200" spc="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munkatársak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világhálózat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kapcsolatokon keresztül,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széles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körű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szolgáltatási</a:t>
            </a:r>
            <a:r>
              <a:rPr lang="hu-HU" sz="1200" spc="1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ajánlatokkal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4102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év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napján 6–22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óráig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körű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idegenforgalmi szolgáltatások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3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hu-HU" sz="120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repülőtéri</a:t>
            </a:r>
            <a:r>
              <a:rPr lang="hu-HU" sz="120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irodájában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órás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rendelkezésre</a:t>
            </a:r>
            <a:r>
              <a:rPr lang="hu-HU" sz="120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állás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minőségbiztosítási</a:t>
            </a:r>
            <a:r>
              <a:rPr lang="hu-HU" sz="12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tanúsítvány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</a:pPr>
            <a:endParaRPr lang="hu-HU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hu-HU"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</a:t>
            </a:r>
            <a:r>
              <a:rPr lang="hu-HU"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</a:t>
            </a:r>
            <a:r>
              <a:rPr lang="hu-HU"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kedvezményeket </a:t>
            </a:r>
            <a:r>
              <a:rPr lang="hu-HU"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kínálunk </a:t>
            </a:r>
            <a:r>
              <a:rPr lang="hu-HU"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b="1" spc="4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munkavállalóknak?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részeként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ügyfeleink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kedvezményeket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igénybe</a:t>
            </a:r>
            <a:r>
              <a:rPr lang="hu-HU" sz="120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vehetnek.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43180" indent="-105410" algn="just">
              <a:lnSpc>
                <a:spcPts val="1400"/>
              </a:lnSpc>
              <a:spcBef>
                <a:spcPts val="7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ajánlatot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igénybevevő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ügyfeleink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alkalommal </a:t>
            </a: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értékben 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utazási utalványokat igényelhetnek, melyeket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3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hu-HU" sz="120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szervezett utazásokra 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válthatnak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akár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akciós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ajánlatokra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vonatkozóan</a:t>
            </a:r>
            <a:r>
              <a:rPr lang="hu-HU" sz="1200" spc="1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is!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Ráadásul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szerződött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munkáltatók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részére egyedi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ajánlatokat</a:t>
            </a:r>
            <a:r>
              <a:rPr lang="hu-HU" sz="1200" spc="1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biztosítunk!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4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További kedvezményes szolgáltatások</a:t>
              </a:r>
              <a:endPara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9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soportba foglalás 12"/>
          <p:cNvGrpSpPr/>
          <p:nvPr/>
        </p:nvGrpSpPr>
        <p:grpSpPr>
          <a:xfrm>
            <a:off x="281221" y="1185324"/>
            <a:ext cx="6336770" cy="8353723"/>
            <a:chOff x="263263" y="2555273"/>
            <a:chExt cx="6219465" cy="9009830"/>
          </a:xfrm>
        </p:grpSpPr>
        <p:sp>
          <p:nvSpPr>
            <p:cNvPr id="2" name="object 2"/>
            <p:cNvSpPr txBox="1"/>
            <p:nvPr/>
          </p:nvSpPr>
          <p:spPr>
            <a:xfrm>
              <a:off x="270023" y="2555273"/>
              <a:ext cx="6212705" cy="1632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1266190" algn="just">
                <a:lnSpc>
                  <a:spcPts val="1400"/>
                </a:lnSpc>
              </a:pPr>
              <a:endParaRPr lang="hu-HU" sz="1200" b="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1266190" algn="just">
                <a:lnSpc>
                  <a:spcPts val="1400"/>
                </a:lnSpc>
              </a:pPr>
              <a:r>
                <a:rPr sz="1200" b="0" spc="1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</a:t>
              </a:r>
              <a:r>
                <a:rPr sz="1200" b="0" spc="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</a:t>
              </a:r>
              <a:r>
                <a:rPr sz="1200" b="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Pénztárszolgáltató </a:t>
              </a:r>
              <a:r>
                <a:rPr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Zrt., </a:t>
              </a:r>
              <a:r>
                <a:rPr sz="1200" b="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</a:t>
              </a:r>
              <a:r>
                <a:rPr sz="1200" b="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</a:t>
              </a:r>
              <a:r>
                <a:rPr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Csoport </a:t>
              </a:r>
              <a:r>
                <a:rPr sz="1200" b="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tagja, </a:t>
              </a:r>
              <a:r>
                <a:rPr sz="1200" b="0" spc="-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2011 </a:t>
              </a:r>
              <a:r>
                <a:rPr sz="1200" b="0" spc="-15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júliusában</a:t>
              </a:r>
              <a:r>
                <a:rPr lang="hu-HU" sz="1200" b="0" spc="-1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sz="1200" b="0" spc="-1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elsőként</a:t>
              </a:r>
              <a:r>
                <a:rPr sz="1200" b="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sz="1200" b="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vezette </a:t>
              </a:r>
              <a:r>
                <a:rPr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 </a:t>
              </a:r>
              <a:r>
                <a:rPr sz="1200" b="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Magyarországon </a:t>
              </a:r>
              <a:r>
                <a:rPr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sz="1200" b="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Széchenyi </a:t>
              </a:r>
              <a:r>
                <a:rPr sz="1200" b="0" spc="-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Pihenőkártya</a:t>
              </a:r>
              <a:r>
                <a:rPr sz="1200" b="0" spc="5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200" b="0" spc="-15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szolgáltatást</a:t>
              </a:r>
              <a:r>
                <a:rPr sz="1200" b="0" spc="-1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1200" spc="-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munkáltatók </a:t>
              </a:r>
              <a:r>
                <a:rPr lang="hu-H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1200" spc="-1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SZÉP-</a:t>
              </a:r>
              <a:r>
                <a:rPr lang="hu-HU" sz="1200" spc="-1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kártyának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három </a:t>
              </a:r>
              <a:r>
                <a:rPr lang="hu-HU" sz="1200" spc="-15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alszámláján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biztosíthatnak </a:t>
              </a:r>
              <a:r>
                <a:rPr lang="hu-HU" sz="1200" spc="-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munkavállalóik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számára kedvező adózású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béren kívüli juttatásokat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szálláshelyhez, vendéglátáshoz </a:t>
              </a:r>
              <a:r>
                <a:rPr lang="hu-HU" sz="12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és </a:t>
              </a:r>
              <a:r>
                <a:rPr lang="hu-H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szabadidő eltöltéséhez 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kapcsolódóan</a:t>
              </a:r>
              <a:r>
                <a:rPr lang="hu-HU" sz="1200" spc="-1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2700" marR="1266190" algn="just">
                <a:lnSpc>
                  <a:spcPts val="1400"/>
                </a:lnSpc>
              </a:pPr>
              <a:endPara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1266190" algn="just">
                <a:lnSpc>
                  <a:spcPts val="1400"/>
                </a:lnSpc>
              </a:pPr>
              <a:endPara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63263" y="3736627"/>
              <a:ext cx="6219464" cy="78284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238125" algn="just">
                <a:lnSpc>
                  <a:spcPts val="1400"/>
                </a:lnSpc>
              </a:pPr>
              <a:endParaRPr lang="hu-HU" sz="1200" b="1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238125" algn="just">
                <a:lnSpc>
                  <a:spcPts val="1400"/>
                </a:lnSpc>
              </a:pPr>
              <a:endParaRPr lang="hu-HU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238125" algn="just">
                <a:lnSpc>
                  <a:spcPts val="1400"/>
                </a:lnSpc>
              </a:pPr>
              <a:r>
                <a:rPr lang="hu-HU" sz="1200" spc="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</a:t>
              </a:r>
              <a:r>
                <a:rPr lang="hu-HU" sz="12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Széchenyi </a:t>
              </a:r>
              <a:r>
                <a:rPr lang="hu-HU" sz="12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Pihenőkártya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névre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szóló, </a:t>
              </a:r>
              <a:r>
                <a:rPr lang="hu-HU" sz="1200" spc="-5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bankkártya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elven működő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kártya,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amelynek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segítségével </a:t>
              </a:r>
              <a:r>
                <a:rPr lang="hu-H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kártyabirtokosok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egyszerűen, gyorsan,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kényelmesen  </a:t>
              </a:r>
              <a:r>
                <a:rPr lang="hu-HU" sz="12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és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biztonságosan </a:t>
              </a:r>
              <a:r>
                <a:rPr lang="hu-HU" sz="1200" spc="-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használhatják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fel </a:t>
              </a:r>
              <a:r>
                <a:rPr lang="hu-H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béren kívüli juttatásaikat. </a:t>
              </a:r>
            </a:p>
            <a:p>
              <a:pPr marL="12700" marR="238125" algn="just">
                <a:lnSpc>
                  <a:spcPts val="1400"/>
                </a:lnSpc>
              </a:pPr>
              <a:endPara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238125" algn="just">
                <a:lnSpc>
                  <a:spcPts val="1400"/>
                </a:lnSpc>
              </a:pPr>
              <a:r>
                <a:rPr lang="hu-HU" sz="1200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</a:t>
              </a:r>
              <a:r>
                <a:rPr lang="hu-HU" sz="12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SZÉP  </a:t>
              </a:r>
              <a:r>
                <a:rPr lang="hu-HU" sz="12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kártyával </a:t>
              </a:r>
              <a:r>
                <a:rPr lang="hu-H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kártyabirtokosok a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saját, valamint a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családjuk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teljes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üdülését, </a:t>
              </a:r>
              <a:r>
                <a:rPr lang="hu-HU" sz="1200" spc="-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étkezését </a:t>
              </a:r>
              <a:r>
                <a:rPr lang="hu-HU" sz="12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és</a:t>
              </a:r>
              <a:r>
                <a:rPr lang="hu-HU" sz="1200" spc="1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kikapcsolódását</a:t>
              </a:r>
              <a:r>
                <a:rPr lang="hu-H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edezhetik. A  szálláshely, vendéglátás és szabadidő </a:t>
              </a:r>
              <a:r>
                <a:rPr lang="hu-HU" sz="1200" spc="-1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alszámlákra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utalt összegeket az </a:t>
              </a:r>
              <a:r>
                <a:rPr lang="hu-HU" sz="1200" spc="-1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alszámlákhoz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tartozó szolgáltatások igénybevételére lehet elkölteni, viszont a belföldi szálláshely díja, valamint a gyógyfürdő és a strandfürdő belépő mindhárom </a:t>
              </a:r>
              <a:r>
                <a:rPr lang="hu-HU" sz="1200" spc="-1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alszámláról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fizethető. A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kártyával kizárólag Magyarországon lehet fizetni az elfogadóhelyeken. A juttatások összege készpénzre nem váltható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OTP SZÉP kártyához nem tartozik PIN kód.</a:t>
              </a:r>
            </a:p>
            <a:p>
              <a:pPr marL="12700" marR="238125" algn="just">
                <a:lnSpc>
                  <a:spcPts val="1400"/>
                </a:lnSpc>
              </a:pPr>
              <a:endParaRPr lang="hu-HU" sz="12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238125" algn="just">
                <a:lnSpc>
                  <a:spcPts val="1400"/>
                </a:lnSpc>
              </a:pP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2019. január 5-től az a munkavállaló kaphat </a:t>
              </a:r>
              <a:r>
                <a:rPr lang="hu-HU" sz="1200" spc="-1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SZÉP-kártya-juttatást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munkáltatójától, aki szerződést köt </a:t>
              </a:r>
              <a:r>
                <a:rPr lang="hu-HU" sz="1200" spc="-1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SZÉP-kártya-kibocsátóval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Az OTP Bank teljes fióki hálózatában, közel 400 bankfiókban biztosítja a </a:t>
              </a:r>
              <a:r>
                <a:rPr lang="hu-HU" sz="1200" spc="-1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SZÉP-kártya-szerződéskötés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lehetőségét. </a:t>
              </a:r>
            </a:p>
            <a:p>
              <a:pPr marL="12700" marR="238125" algn="just">
                <a:lnSpc>
                  <a:spcPts val="1400"/>
                </a:lnSpc>
              </a:pPr>
              <a:endPara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1200" spc="-1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SZÉP-kártyára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utalt juttatások összegét a juttatás évét követő második naptári év május 31-ig lehet havidíjmentesen elkölteni. Ezt követően 3%-os havidíj levonása kerül felszámításra a határidőig el nem költött összegek után. </a:t>
              </a:r>
              <a:r>
                <a:rPr lang="hu-H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Azok </a:t>
              </a:r>
              <a:r>
                <a:rPr lang="hu-H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OTP SZÉP kártyabirtokosok, akik nem kötöttek szerződést az OTP </a:t>
              </a:r>
              <a:r>
                <a:rPr lang="hu-H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Pénztárszolgáltatóval, </a:t>
              </a:r>
              <a:r>
                <a:rPr lang="hu-H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nem tudnak juttatást fogadni a kártyájukra és a kártyájukon elérhető juttatások érvényessége az utalás évét követő második naptári év május </a:t>
              </a:r>
              <a:r>
                <a:rPr lang="hu-H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31. A </a:t>
              </a:r>
              <a:r>
                <a:rPr lang="hu-H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lejárt </a:t>
              </a:r>
              <a:r>
                <a:rPr lang="hu-H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összegeket a Pénztárszolgáltató visszautalja a munkáltató részére.</a:t>
              </a:r>
            </a:p>
            <a:p>
              <a:pPr algn="just"/>
              <a:endPara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kártya a kibocsátás évétől számított öt évig érvényes. Az OTP Pénztárszolgáltató 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kártya lejáratakor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kártyabirtokosnak 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új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kártyát gyárt, amennyiben a kártyához tartozó három fizetési számla bármelyikére érkezett a lejárat időpontját megelőző 12 hónapon belül jóváírás, vagy ugyanezen időszakban történt bármelyik számla terhére tranzakció. Amennyiben 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fentiek hiányában nem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készül a kártyabirtokos részére automatikusan új kártya, a 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kártyabirtokos regisztrációt követően maga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igényelhet 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cserekártyát a 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www.otpportalok.hu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honlapon keresztül.</a:t>
              </a:r>
              <a:endPara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238125" algn="just">
                <a:lnSpc>
                  <a:spcPts val="1400"/>
                </a:lnSpc>
              </a:pPr>
              <a:endPara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238125" algn="just">
                <a:lnSpc>
                  <a:spcPts val="1400"/>
                </a:lnSpc>
              </a:pP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első használatot megelőzően aktiválni kell a 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kártyát online a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www.otpportalok.hu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honlapon, 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vagy telefonon </a:t>
              </a:r>
              <a:r>
                <a:rPr lang="hu-HU" sz="1200" spc="-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OTP SZÉP kártya vonalon (+36 1 3666 222</a:t>
              </a:r>
              <a:r>
                <a:rPr lang="hu-HU" sz="1200" spc="-1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Az elveszett, megrongálódott vagy ellopott kártyát le kell tiltani online vagy telefonon, a fenti elérhetőségek bármelyikén.</a:t>
              </a:r>
              <a:endPara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238125" algn="just">
                <a:lnSpc>
                  <a:spcPts val="1400"/>
                </a:lnSpc>
              </a:pPr>
              <a:endPara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238125" algn="just">
                <a:lnSpc>
                  <a:spcPts val="1400"/>
                </a:lnSpc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10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Széchenyi 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Pihenőkártya </a:t>
              </a:r>
              <a:r>
                <a:rPr lang="hu-H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hu-H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SZÉP kártya)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Kép 7" descr="C:\Users\SaskoiKi\Desktop\OTP SZEP karty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397133"/>
            <a:ext cx="1143001" cy="732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04800"/>
            <a:ext cx="5638800" cy="346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400"/>
              </a:lnSpc>
            </a:pPr>
            <a:r>
              <a:rPr sz="11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1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1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keretén belül elérhető további </a:t>
            </a:r>
            <a:r>
              <a:rPr sz="11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</a:t>
            </a:r>
            <a:r>
              <a:rPr sz="11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1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 </a:t>
            </a:r>
            <a:r>
              <a:rPr sz="11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díjú  díjtételek, az </a:t>
            </a:r>
            <a:r>
              <a:rPr sz="11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1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kedvezményszint feltételeitől</a:t>
            </a:r>
            <a:r>
              <a:rPr sz="11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függően*: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756756"/>
              </p:ext>
            </p:extLst>
          </p:nvPr>
        </p:nvGraphicFramePr>
        <p:xfrm>
          <a:off x="257175" y="828182"/>
          <a:ext cx="6400800" cy="5934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371"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800" b="0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Bankszámla</a:t>
                      </a:r>
                    </a:p>
                  </a:txBody>
                  <a:tcPr marL="0" marR="0" marT="3365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21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9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Számlanyitáskor nincs szükség minimális nyitóösszeg befizetésére</a:t>
                      </a:r>
                    </a:p>
                  </a:txBody>
                  <a:tcPr marL="0" marR="0" marT="27305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  <a:endParaRPr sz="800" b="0" spc="-15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1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Számlavezetés</a:t>
                      </a:r>
                    </a:p>
                  </a:txBody>
                  <a:tcPr marL="0" marR="0" marT="27305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304165">
                        <a:lnSpc>
                          <a:spcPts val="1400"/>
                        </a:lnSpc>
                        <a:spcBef>
                          <a:spcPts val="295"/>
                        </a:spcBef>
                      </a:pPr>
                      <a:r>
                        <a:rPr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  <a:r>
                        <a:rPr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kedvezményes</a:t>
                      </a:r>
                      <a:endParaRPr sz="800" b="0" spc="-15" dirty="0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520">
                <a:tc>
                  <a:txBody>
                    <a:bodyPr/>
                    <a:lstStyle/>
                    <a:p>
                      <a:pPr marL="71755" marR="3276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Betétikártya</a:t>
                      </a: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-szolgáltatás keretében</a:t>
                      </a:r>
                      <a:r>
                        <a:rPr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db</a:t>
                      </a: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betéti kártya</a:t>
                      </a:r>
                      <a:r>
                        <a:rPr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új számlanyitás esetén </a:t>
                      </a:r>
                      <a:r>
                        <a:rPr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</a:t>
                      </a:r>
                      <a:r>
                        <a:rPr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b="0" spc="-15" dirty="0" err="1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elsőként</a:t>
                      </a: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igényelt</a:t>
                      </a:r>
                      <a:r>
                        <a:rPr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</a:t>
                      </a:r>
                      <a:r>
                        <a:rPr lang="hu-HU"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etéti</a:t>
                      </a: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</a:t>
                      </a:r>
                      <a:r>
                        <a:rPr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ártya</a:t>
                      </a:r>
                      <a:r>
                        <a:rPr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éves díja az </a:t>
                      </a:r>
                      <a:r>
                        <a:rPr sz="800" b="0" spc="-15" dirty="0" err="1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első</a:t>
                      </a: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évben</a:t>
                      </a:r>
                      <a:endParaRPr sz="800" b="0" spc="-15" dirty="0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37465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  <a:endParaRPr sz="800" b="0" spc="-15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046">
                <a:tc>
                  <a:txBody>
                    <a:bodyPr/>
                    <a:lstStyle/>
                    <a:p>
                      <a:pPr marL="71755" marR="1625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Készpénzfelvétel havonta 2 alkalommal díjmentesen vehető fel készpénz,  az erre vonatkozó nyilatkozat megléte esetén.**</a:t>
                      </a:r>
                    </a:p>
                  </a:txBody>
                  <a:tcPr marL="0" marR="0" marT="37465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789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Kártyás vásárlás</a:t>
                      </a:r>
                    </a:p>
                  </a:txBody>
                  <a:tcPr marL="0" marR="0" marT="27939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  <a:endParaRPr sz="800" b="0" spc="-15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107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Egyedi képes Sajátkártya igénylés esetén a képelhelyezés díja</a:t>
                      </a: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72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WebKÁRTYA éves díja számlacsomagtól függően</a:t>
                      </a: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  <a:endParaRPr sz="800" b="0" spc="-15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765">
                <a:tc>
                  <a:txBody>
                    <a:bodyPr/>
                    <a:lstStyle/>
                    <a:p>
                      <a:pPr marL="71755" marR="5187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ezer forintig csoportos beszedési megbízás (feltételek teljesítése  esetén)</a:t>
                      </a:r>
                    </a:p>
                  </a:txBody>
                  <a:tcPr marL="0" marR="0" marT="381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  <a:endParaRPr sz="800" b="0" spc="-15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10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Limitfigyelési szolgáltatás csoportos beszedési megbízáshoz igényelhető</a:t>
                      </a: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  <a:endParaRPr sz="800" b="0" spc="-15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10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ezer forintig elektronikus átutalások (feltételek teljesítése esetén)</a:t>
                      </a: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10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Átutalás Takarékszámlára</a:t>
                      </a: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  <a:endParaRPr sz="800" b="0" spc="-15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136">
                <a:tc>
                  <a:txBody>
                    <a:bodyPr/>
                    <a:lstStyle/>
                    <a:p>
                      <a:pPr marL="71755" marR="3860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Internetbanki, mobilalkalmazási, telefonos banki, valamint SMS-szolgáltatás (</a:t>
                      </a:r>
                      <a:r>
                        <a:rPr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OTPdirekt </a:t>
                      </a: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alap – és kontroll szolgáltatások havi díja számlacsomagtól  függően - meghatározott feltételek esetén</a:t>
                      </a:r>
                    </a:p>
                  </a:txBody>
                  <a:tcPr marL="0" marR="0" marT="381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Díjmentes</a:t>
                      </a: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pPr marL="71755" marR="1993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Devizaszámla számlavezetési díjkedvezmény számlacsomagtól függően,  amennyiben annak díja az OTP Munkavállalói ajánlat alapját képező  Számlacsomagról kerül kiegyenlítésre</a:t>
                      </a:r>
                    </a:p>
                  </a:txBody>
                  <a:tcPr marL="0" marR="0" marT="381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229235">
                        <a:lnSpc>
                          <a:spcPts val="1400"/>
                        </a:lnSpc>
                        <a:spcBef>
                          <a:spcPts val="300"/>
                        </a:spcBef>
                      </a:pPr>
                      <a:r>
                        <a:rPr sz="8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Kedvezményes/  Díjmentes</a:t>
                      </a: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60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b="0" spc="-15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Hitelek</a:t>
                      </a:r>
                    </a:p>
                  </a:txBody>
                  <a:tcP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21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kern="1200" dirty="0">
                        <a:solidFill>
                          <a:srgbClr val="6F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Lakás és jelzálog típusú hitelek igénylése esetén***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spc="-15" dirty="0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765">
                <a:tc>
                  <a:txBody>
                    <a:bodyPr/>
                    <a:lstStyle/>
                    <a:p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Hitelbiztosítéki-értékmegállapítási díj</a:t>
                      </a:r>
                      <a:endParaRPr lang="en-US" sz="800" b="0" spc="-15" dirty="0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 kedvezmény</a:t>
                      </a:r>
                      <a:endParaRPr lang="en-US" sz="800" b="0" spc="-15" dirty="0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345">
                <a:tc>
                  <a:txBody>
                    <a:bodyPr/>
                    <a:lstStyle/>
                    <a:p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Fedezetkezelési költség</a:t>
                      </a:r>
                      <a:endParaRPr lang="en-US" sz="800" b="0" spc="-15" dirty="0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 kedvezmény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585">
                <a:tc>
                  <a:txBody>
                    <a:bodyPr/>
                    <a:lstStyle/>
                    <a:p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Ügyintézési díj </a:t>
                      </a:r>
                      <a:endParaRPr lang="en-US" sz="800" b="0" spc="-15" dirty="0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 kedvezmény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825">
                <a:tc>
                  <a:txBody>
                    <a:bodyPr/>
                    <a:lstStyle/>
                    <a:p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Folyósítási díj (10 </a:t>
                      </a:r>
                      <a:r>
                        <a:rPr lang="hu-HU"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mFt</a:t>
                      </a: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vagy feletti hitelösszeg esetén)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kedvezmény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4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Folyósítási díj (10 </a:t>
                      </a:r>
                      <a:r>
                        <a:rPr lang="hu-HU"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mFt</a:t>
                      </a: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alatti hitelösszeg esetén)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 kedvezmény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Közjegyzői díj  (10 </a:t>
                      </a:r>
                      <a:r>
                        <a:rPr lang="hu-HU"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mFt</a:t>
                      </a: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vagy feletti hitelösszeg esetén)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kedvezmény</a:t>
                      </a:r>
                      <a:endParaRPr lang="en-US" sz="800" b="0" spc="-15" dirty="0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Közjegyzői díj  (10 </a:t>
                      </a:r>
                      <a:r>
                        <a:rPr lang="hu-HU"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mFt</a:t>
                      </a: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alatti hitelösszeg esetén)</a:t>
                      </a: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 kedvezmény</a:t>
                      </a:r>
                      <a:endParaRPr lang="en-US" sz="800" b="0" spc="-15" dirty="0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2075">
                <a:tc>
                  <a:txBody>
                    <a:bodyPr/>
                    <a:lstStyle/>
                    <a:p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Személyi kölcsön igénylése esetén</a:t>
                      </a:r>
                      <a:endParaRPr lang="en-US" sz="800" b="0" spc="-15" dirty="0">
                        <a:solidFill>
                          <a:srgbClr val="706F6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bázispont kedvezmény a standard konstrukció </a:t>
                      </a:r>
                      <a:r>
                        <a:rPr lang="hu-HU" sz="800" b="0" spc="-15" dirty="0" err="1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kamatából</a:t>
                      </a:r>
                      <a:r>
                        <a:rPr lang="hu-HU" sz="800" b="0" spc="-15" dirty="0" smtClean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****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object 4"/>
          <p:cNvSpPr txBox="1"/>
          <p:nvPr/>
        </p:nvSpPr>
        <p:spPr>
          <a:xfrm>
            <a:off x="271604" y="6963227"/>
            <a:ext cx="6281420" cy="1868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7359" algn="just">
              <a:lnSpc>
                <a:spcPct val="102099"/>
              </a:lnSpc>
            </a:pP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kondíciót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rendszerét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  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feltételeket a mindenkor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pénzforgalmi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nyújtásáról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LXXXV.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</a:t>
            </a:r>
            <a:r>
              <a:rPr sz="800" b="0" spc="1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36/A§-a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6839" algn="just">
              <a:lnSpc>
                <a:spcPct val="102099"/>
              </a:lnSpc>
            </a:pP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r>
              <a:rPr lang="hu-HU"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2019. április 1-én</a:t>
            </a: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érvényes l</a:t>
            </a:r>
            <a:r>
              <a:rPr sz="800" b="0" spc="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akáshitelekre</a:t>
            </a: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</a:t>
            </a:r>
            <a:r>
              <a:rPr sz="800" b="1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</a:t>
            </a:r>
            <a:r>
              <a:rPr sz="800" b="1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Hiteldíj Mutató </a:t>
            </a:r>
            <a:r>
              <a:rPr sz="800" b="1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(THM) </a:t>
            </a:r>
            <a:r>
              <a:rPr sz="800" b="1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mértéke: </a:t>
            </a:r>
            <a:r>
              <a:rPr lang="hu-HU" sz="800" b="1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800" b="1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800" b="1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800" b="1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800" b="1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</a:t>
            </a:r>
            <a:r>
              <a:rPr sz="800" b="1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THM </a:t>
            </a:r>
            <a:r>
              <a:rPr sz="8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aktuális</a:t>
            </a:r>
            <a:r>
              <a:rPr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</a:t>
            </a:r>
            <a:r>
              <a:rPr lang="hu-HU" sz="8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8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feltételek és </a:t>
            </a:r>
            <a:r>
              <a:rPr sz="80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reprezentatív</a:t>
            </a:r>
            <a:r>
              <a:rPr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</a:t>
            </a:r>
            <a:r>
              <a:rPr lang="hu-HU" sz="8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da: </a:t>
            </a: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www.otpbank.hu</a:t>
            </a:r>
            <a:r>
              <a:rPr lang="hu-HU"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portal/</a:t>
            </a:r>
            <a:r>
              <a:rPr sz="800" b="0" spc="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hu</a:t>
            </a: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sz="800" b="0" spc="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Lakashitel</a:t>
            </a: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sz="800" b="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Hirdetmeny</a:t>
            </a:r>
            <a:r>
              <a:rPr sz="8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u-HU" sz="800" b="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6839" algn="just">
              <a:lnSpc>
                <a:spcPct val="102099"/>
              </a:lnSpc>
            </a:pPr>
            <a:r>
              <a:rPr lang="hu-HU" sz="8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80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április 1-én érvényes jelzálog </a:t>
            </a:r>
            <a:r>
              <a:rPr lang="hu-HU" sz="8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típusú hitelekre vonatkozó </a:t>
            </a:r>
            <a:r>
              <a:rPr lang="hu-HU" sz="800" b="1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Hiteldíj Mutató (THM) mértéke: 4,3-12,0</a:t>
            </a:r>
            <a:r>
              <a:rPr lang="hu-HU" sz="800" b="1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hu-HU" sz="8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THM aktuális </a:t>
            </a:r>
            <a:r>
              <a:rPr lang="hu-HU" sz="8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értéke, 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feltételek és reprezentatív példa: </a:t>
            </a:r>
            <a:r>
              <a:rPr lang="hu-HU"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www.otpbank.hu/portal/hu/Lakashitel/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Hirdetmeny</a:t>
            </a:r>
            <a:r>
              <a:rPr lang="hu-HU" sz="8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u-HU" sz="800" b="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spcBef>
                <a:spcPts val="20"/>
              </a:spcBef>
            </a:pPr>
            <a:r>
              <a:rPr sz="800" b="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</a:t>
            </a:r>
            <a:r>
              <a:rPr lang="hu-HU"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személyi kölcsönre 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akciós </a:t>
            </a:r>
            <a:r>
              <a:rPr lang="hu-HU" sz="800" b="1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</a:t>
            </a:r>
            <a:r>
              <a:rPr lang="hu-HU" sz="800" b="1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Hiteldíj Mutató </a:t>
            </a:r>
            <a:r>
              <a:rPr lang="hu-HU" sz="800" b="1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(THM) </a:t>
            </a:r>
            <a:r>
              <a:rPr lang="hu-HU" sz="800" b="1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mértéke: </a:t>
            </a:r>
            <a:r>
              <a:rPr lang="hu-HU" sz="800" b="1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8,4-24,1%,</a:t>
            </a:r>
            <a:r>
              <a:rPr lang="hu-HU" sz="8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 </a:t>
            </a:r>
            <a:r>
              <a:rPr lang="hu-HU" sz="8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október </a:t>
            </a:r>
            <a:r>
              <a:rPr lang="hu-HU" sz="8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hu-HU" sz="8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-től </a:t>
            </a:r>
            <a:r>
              <a:rPr lang="hu-HU"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visszavonásig, de legkésőbb </a:t>
            </a:r>
            <a:r>
              <a:rPr lang="hu-HU" sz="800" spc="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december 15-ig </a:t>
            </a:r>
            <a:r>
              <a:rPr lang="hu-HU" sz="80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érvényes.  </a:t>
            </a:r>
            <a:r>
              <a:rPr lang="hu-HU" sz="8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</a:t>
            </a:r>
            <a:r>
              <a:rPr lang="hu-HU"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THM aktuális értéke, részletes 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 </a:t>
            </a:r>
            <a:r>
              <a:rPr lang="hu-HU"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reprezentatív 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példa: </a:t>
            </a:r>
            <a:r>
              <a:rPr lang="hu-HU" sz="8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www.otpbank.hu/portal/hu/SzabadFelhasznalasuHitelek/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SzemelyiKolcson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hu-HU" sz="8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lang="hu-HU" sz="8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OTP Bank által kínált  mindenkori standard személyi kölcsönre vonatkozik</a:t>
            </a:r>
            <a:r>
              <a:rPr lang="hu-HU" sz="8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algn="just">
              <a:spcBef>
                <a:spcPts val="20"/>
              </a:spcBef>
            </a:pPr>
            <a:endParaRPr lang="hu-HU" sz="800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2099"/>
              </a:lnSpc>
            </a:pPr>
            <a:r>
              <a:rPr sz="8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termékek és szolgáltatások részletes feltételeiről,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további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információért kérjük,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tájékozódjon 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Bank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fiókjaiban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honlapján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(www.otpbank.hu) közzétett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üzletszabályzatokból és hirdetményekből. Jelen tájékoztatás nem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minősül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ajánlattételnek,  célja kizárólag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figyelem</a:t>
            </a:r>
            <a:r>
              <a:rPr sz="800" b="0" spc="-9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felkeltése.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41241"/>
            <a:ext cx="6019800" cy="9228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4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Széchenyi </a:t>
            </a:r>
            <a:r>
              <a:rPr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Pihenőkártya legfőbb</a:t>
            </a:r>
            <a:r>
              <a:rPr sz="1400" b="1" spc="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tulajdonságai: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endParaRPr lang="hu-HU" sz="1100" b="1" spc="-10" dirty="0">
              <a:solidFill>
                <a:srgbClr val="52A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lvl="0" indent="-105410" algn="just"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január 5-től a munkavállalók állnak szerződéses 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jogviszonyban</a:t>
            </a:r>
          </a:p>
          <a:p>
            <a:pPr marL="12700" lvl="0" algn="just">
              <a:buClr>
                <a:srgbClr val="52AE32"/>
              </a:buClr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kártyakibocsátókkal. </a:t>
            </a:r>
          </a:p>
          <a:p>
            <a:pPr marL="118110" lvl="0" indent="-105410" algn="just"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OTP Bank teljes bankfióki hálózatában 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biztosítja a </a:t>
            </a:r>
            <a:r>
              <a:rPr lang="hu-HU" sz="120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SZÉP-kártya-</a:t>
            </a:r>
            <a:endParaRPr lang="hu-HU" sz="1200" spc="-1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algn="just">
              <a:buClr>
                <a:srgbClr val="52AE32"/>
              </a:buClr>
              <a:tabLst>
                <a:tab pos="118745" algn="l"/>
              </a:tabLst>
            </a:pP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szerződéskötés lehetőségét.</a:t>
            </a:r>
            <a:endParaRPr lang="hu-HU" sz="1200" b="1" spc="-10" dirty="0" smtClean="0">
              <a:solidFill>
                <a:srgbClr val="52A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lvl="0" indent="-105410" algn="just"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SZÉP-kártya-juttatás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nyújtása 2019-től a munkavállaló </a:t>
            </a:r>
            <a:r>
              <a:rPr lang="hu-HU" sz="120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SZÉP-kártya-számlaszámaira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történő közvetlen utalással intézhető, a bérrel megegyező módon.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2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szinten,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SZÉP-</a:t>
            </a:r>
            <a:r>
              <a:rPr lang="hu-HU" sz="120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kártyán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adható kedvezményes adózású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244475" algn="just">
              <a:lnSpc>
                <a:spcPts val="1400"/>
              </a:lnSpc>
              <a:spcBef>
                <a:spcPts val="60"/>
              </a:spcBef>
            </a:pPr>
            <a:r>
              <a:rPr lang="hu-HU" sz="1200" spc="-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(19,5% SZOCHO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hu-HU" sz="1200" spc="-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SZJA)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közszférában évi 200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Ft, illetve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versenyszférában évi  450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munkavállalónként </a:t>
            </a: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(225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szálláshely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alszámla, </a:t>
            </a:r>
            <a:r>
              <a:rPr lang="hu-HU" sz="1200" spc="-4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hu-HU" sz="1200" spc="2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vendéglátás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alszámla,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szabadidő</a:t>
            </a:r>
            <a:r>
              <a:rPr lang="hu-HU" sz="120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alszámla).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Névre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szóló,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közeli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hozzátartozók számára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névre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társkártya</a:t>
            </a:r>
            <a:r>
              <a:rPr lang="hu-HU" sz="1200" spc="19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igényelhető.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szerződéskötés, kártya igénylése, 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kártyával történő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fizetés</a:t>
            </a:r>
            <a:r>
              <a:rPr lang="hu-HU" sz="1200" spc="114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1689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főkártya igénylése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díjmentes,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társkártya,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elvesztés,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rongálódás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pótkártya  </a:t>
            </a:r>
            <a:r>
              <a:rPr lang="hu-HU" sz="120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áfa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(azaz </a:t>
            </a:r>
            <a:r>
              <a:rPr lang="hu-HU" sz="120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1905</a:t>
            </a:r>
            <a:r>
              <a:rPr lang="hu-HU" sz="1200" spc="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Ft).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Elvesztés esetén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letiltható,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rajta lévő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utalvány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 nem vész</a:t>
            </a:r>
            <a:r>
              <a:rPr lang="hu-HU" sz="1200" spc="1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Naprakész, teljes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körű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tájékoztatást nyújtunk a </a:t>
            </a:r>
            <a:r>
              <a:rPr lang="hu-HU"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www.otpportalok.hu</a:t>
            </a:r>
            <a:r>
              <a:rPr lang="hu-HU" sz="1200" spc="1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portálunkon</a:t>
            </a:r>
            <a:r>
              <a:rPr lang="hu-HU" sz="11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</a:pPr>
            <a:endParaRPr sz="11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115"/>
              </a:spcBef>
            </a:pPr>
            <a:r>
              <a:rPr sz="1400" b="1" spc="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400" b="1" spc="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400" b="1" spc="-2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 kártya </a:t>
            </a:r>
            <a:r>
              <a:rPr sz="1400" b="1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következő szolgáltatásokra használható</a:t>
            </a:r>
            <a:r>
              <a:rPr sz="1400" b="1" spc="14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fel: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Szálláshely</a:t>
            </a:r>
            <a:r>
              <a:rPr sz="1400" b="1" spc="-9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alszámla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Belföldi</a:t>
            </a:r>
            <a:r>
              <a:rPr sz="1200" b="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szálláshely-szolgáltatásra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Belföldi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utazásszervezésre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(belföldi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előre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összeállított utazási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csomagok</a:t>
            </a:r>
            <a:r>
              <a:rPr sz="1200" b="0" spc="2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értékesítése)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32715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szálláshelyen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vehető,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szálláshelyen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szálláshely-szolgáltatással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együttesen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fizethető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bármely</a:t>
            </a:r>
            <a:r>
              <a:rPr sz="1200" b="0" spc="-4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szolgáltatásra,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Fizikai közérzetet javító szolgáltatások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közül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gyógyfürdői</a:t>
            </a:r>
            <a:r>
              <a:rPr sz="1200" b="0" spc="6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tevékenységre,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Máshová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sorolt egyéb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szórakoztatás, szabadidős tevékenységből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b="0" spc="19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strandszolgáltatásra.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52AE32"/>
              </a:buClr>
              <a:buFont typeface="DIN Next W1G Medium"/>
              <a:buChar char="•"/>
            </a:pP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Vendéglátás</a:t>
            </a:r>
            <a:r>
              <a:rPr sz="1400" b="1" spc="-9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alszámla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Étkezésre (éttermi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mozgó</a:t>
            </a:r>
            <a:r>
              <a:rPr sz="1200" b="0" spc="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vendéglátás)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</a:t>
            </a:r>
            <a:r>
              <a:rPr sz="1200" b="0" spc="-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vendéglátásra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Belföldi</a:t>
            </a:r>
            <a:r>
              <a:rPr sz="1200" b="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szálláshely-szolgáltatásra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Fizikai közérzetet javító szolgáltatások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közül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gyógyfürdők</a:t>
            </a:r>
            <a:r>
              <a:rPr sz="1200" b="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tevékenységére,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Máshová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sorolt egyéb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szórakoztatás, szabadidős tevékenységből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b="0" spc="18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strandszolgáltatásra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algn="just">
              <a:lnSpc>
                <a:spcPct val="100000"/>
              </a:lnSpc>
              <a:buClr>
                <a:srgbClr val="52AE32"/>
              </a:buClr>
              <a:tabLst>
                <a:tab pos="118745" algn="l"/>
              </a:tabLst>
            </a:pPr>
            <a:endParaRPr lang="hu-HU" sz="1150" spc="-15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hu-HU"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Szabadidő</a:t>
            </a:r>
            <a:r>
              <a:rPr lang="hu-HU" sz="1200" b="1" spc="-6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alszámla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287655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Humán-egészségügyi ellátáson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belül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fizikoterápiás szolgáltatás,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dentálhigiéniai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kezelés, 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200" spc="-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diagnosztikai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szolgáltatás,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terhesgondozás,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egyéb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máshová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sorolt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humán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egészségügyi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ellátás  igénybevételére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Előadó-művészetre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Múzeumi</a:t>
            </a:r>
            <a:r>
              <a:rPr lang="hu-HU" sz="1200" spc="-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tevékenységre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Növény-,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állatkert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természetvédelmi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terület</a:t>
            </a:r>
            <a:r>
              <a:rPr lang="hu-HU" sz="120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látogatására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Vidámparki, szórakoztatóparki tevékenység</a:t>
            </a:r>
            <a:r>
              <a:rPr lang="hu-HU" sz="1200" spc="9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igénybevételére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buClr>
                <a:srgbClr val="52AE32"/>
              </a:buClr>
              <a:tabLst>
                <a:tab pos="118745" algn="l"/>
              </a:tabLst>
            </a:pPr>
            <a:endParaRPr lang="hu-HU" sz="1150" spc="-15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endParaRPr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304800"/>
            <a:ext cx="6119579" cy="9140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 indent="-105410" algn="just">
              <a:lnSpc>
                <a:spcPts val="142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Máshová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sorolt egyéb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szórakoztatás, szabadidős tevékenység</a:t>
            </a:r>
            <a:r>
              <a:rPr lang="hu-HU" sz="1200" spc="1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algn="just">
              <a:lnSpc>
                <a:spcPts val="1420"/>
              </a:lnSpc>
              <a:buClr>
                <a:srgbClr val="52AE32"/>
              </a:buClr>
              <a:tabLst>
                <a:tab pos="118745" algn="l"/>
              </a:tabLst>
            </a:pPr>
            <a:r>
              <a:rPr lang="hu-HU" sz="1200" spc="15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igénybevételére, 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szabadidőpark-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strandszolgáltatásra, sípálya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sporthajó </a:t>
            </a:r>
            <a:endParaRPr lang="hu-HU" sz="1200" spc="-1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96850" algn="just">
              <a:lnSpc>
                <a:spcPts val="1400"/>
              </a:lnSpc>
              <a:spcBef>
                <a:spcPts val="60"/>
              </a:spcBef>
            </a:pP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kikötő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szolgáltatásaira,  valamint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szabadidős létesítmény működtetője által </a:t>
            </a:r>
            <a:endParaRPr lang="hu-HU" sz="1200" spc="-15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96850" algn="just">
              <a:lnSpc>
                <a:spcPts val="1400"/>
              </a:lnSpc>
              <a:spcBef>
                <a:spcPts val="60"/>
              </a:spcBef>
            </a:pP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nyújtott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pihenést, szabadidőt szolgáló  eszközök kölcsönzésére terjed </a:t>
            </a: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</a:p>
          <a:p>
            <a:pPr marL="118110" marR="196850" algn="just">
              <a:lnSpc>
                <a:spcPts val="1000"/>
              </a:lnSpc>
              <a:spcBef>
                <a:spcPts val="60"/>
              </a:spcBef>
            </a:pPr>
            <a:endParaRPr lang="hu-HU" sz="1200" spc="-1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Fizikai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közérzetet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javító</a:t>
            </a:r>
            <a:r>
              <a:rPr sz="1200" b="0" spc="-4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szolgáltatásra</a:t>
            </a:r>
            <a:endParaRPr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2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Testedzési</a:t>
            </a:r>
            <a:r>
              <a:rPr sz="1200" b="0" spc="-7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szolgáltatásra</a:t>
            </a:r>
            <a:endParaRPr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765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sporttevékenységre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verseny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200" b="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lovaglóistállók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tevékenysége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sporthorgászat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b="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sportesemények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rendezése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szervezése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promóciója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tevékenységből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szabadidős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sportrendezvények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nevezési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regisztrációs</a:t>
            </a:r>
            <a:r>
              <a:rPr sz="1200" b="0" spc="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Belvízi</a:t>
            </a:r>
            <a:r>
              <a:rPr sz="12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személyszállításra</a:t>
            </a:r>
            <a:endParaRPr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Idegenvezetésre</a:t>
            </a:r>
            <a:endParaRPr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Sportlétesítmény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működtetésében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elszámolható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sportpályák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bérlése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uszoda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belépő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bérlet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értékesítésére</a:t>
            </a:r>
            <a:endParaRPr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Sportegyesületi</a:t>
            </a:r>
            <a:r>
              <a:rPr sz="1200" b="0" spc="-4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tevékenységre</a:t>
            </a:r>
            <a:endParaRPr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Sport,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szabadidős</a:t>
            </a:r>
            <a:r>
              <a:rPr sz="1200" b="0" spc="-4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képzésre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Szabadidős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sporteszköz</a:t>
            </a:r>
            <a:r>
              <a:rPr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kölcsönzésére</a:t>
            </a:r>
            <a:endParaRPr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Belföldi</a:t>
            </a:r>
            <a:r>
              <a:rPr sz="1200" b="0" spc="-3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szálláshely-szolgáltatásra</a:t>
            </a:r>
            <a:endParaRPr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000"/>
              </a:lnSpc>
              <a:spcBef>
                <a:spcPts val="1155"/>
              </a:spcBef>
            </a:pPr>
            <a:r>
              <a:rPr sz="1400" b="1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</a:t>
            </a:r>
            <a:r>
              <a:rPr sz="14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igénybevétele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43510" algn="just">
              <a:lnSpc>
                <a:spcPts val="1400"/>
              </a:lnSpc>
              <a:spcBef>
                <a:spcPts val="1395"/>
              </a:spcBef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Széchenyi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Pihenőkártya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kizárólag belföldi szálláshelyeknél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utazási irodáknál belföldi  utazás igénybevételére,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éttermi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mozgó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vendéglátást,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szabadidős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programokat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biztosító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szolgáltatóknál használható,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Széchenyi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Pihenőkártya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emblémákkal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ellátott 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elfogadóhelyeken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420"/>
              </a:lnSpc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kártyával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kártyabirtokos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elfogadóhelytől függően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többféle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módon is</a:t>
            </a:r>
            <a:r>
              <a:rPr sz="1200" b="0" spc="16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fizethet: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har char="•"/>
              <a:tabLst>
                <a:tab pos="118745" algn="l"/>
              </a:tabLst>
            </a:pP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Csoport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 telepített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sz="1200" b="1" spc="-3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terminálon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har char="•"/>
              <a:tabLst>
                <a:tab pos="118745" algn="l"/>
              </a:tabLst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Webshopon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OTP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sz="1200" b="1" spc="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Nyrt.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webshopján</a:t>
            </a:r>
            <a:r>
              <a:rPr sz="12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(OTPdirekt)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har char="•"/>
              <a:tabLst>
                <a:tab pos="118745" algn="l"/>
              </a:tabLst>
            </a:pP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Széchenyi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Pihenőkártya portálon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20"/>
              </a:lnSpc>
              <a:buChar char="•"/>
              <a:tabLst>
                <a:tab pos="118745" algn="l"/>
              </a:tabLst>
            </a:pPr>
            <a:r>
              <a:rPr sz="12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Telefonos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kártyaelfogadás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segítségével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72720" algn="just">
              <a:lnSpc>
                <a:spcPts val="14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kártyabirtokos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 igénybevételéhez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előleget is tud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fizetni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z="1200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www.otpportalok.hu</a:t>
            </a:r>
            <a:r>
              <a:rPr sz="1200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oldalra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regisztrált kártyabirtokosként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belépést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követően,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kívánt  elfogadóhely</a:t>
            </a:r>
            <a:r>
              <a:rPr sz="1200" b="0" spc="-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kiválasztásával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200" b="0" spc="-1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72720" algn="just">
              <a:lnSpc>
                <a:spcPts val="1400"/>
              </a:lnSpc>
            </a:pPr>
            <a:endParaRPr lang="hu-HU" sz="1200" spc="-10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000"/>
              </a:lnSpc>
            </a:pPr>
            <a:r>
              <a:rPr lang="hu-HU"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</a:t>
            </a:r>
            <a:r>
              <a:rPr lang="hu-HU"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érdemes </a:t>
            </a:r>
            <a:r>
              <a:rPr lang="hu-HU"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 </a:t>
            </a:r>
            <a:r>
              <a:rPr lang="hu-HU"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kártyát</a:t>
            </a:r>
            <a:r>
              <a:rPr lang="hu-HU" sz="1400" b="1" spc="5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választani</a:t>
            </a:r>
            <a:r>
              <a:rPr lang="hu-HU" sz="1400" b="1" spc="-1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 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többet érhet,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névértéke,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hiszen számos utazási </a:t>
            </a:r>
            <a:r>
              <a:rPr lang="hu-HU" sz="12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üdülési  kedvezmény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kapcsolódik</a:t>
            </a:r>
            <a:r>
              <a:rPr lang="hu-HU" sz="1200" spc="-4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hozzá.</a:t>
            </a:r>
            <a:endParaRPr lang="hu-H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</a:t>
            </a:r>
            <a:r>
              <a:rPr lang="hu-HU" sz="12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hu-HU" sz="12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hu-HU" sz="12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elfogadóhely kínálata közül</a:t>
            </a:r>
            <a:r>
              <a:rPr lang="hu-HU" sz="1200" spc="12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 választani.</a:t>
            </a:r>
            <a:endParaRPr lang="hu-H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</a:t>
            </a:r>
            <a:r>
              <a:rPr lang="hu-HU" sz="12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sz="1200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hu-HU" sz="12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 </a:t>
            </a:r>
            <a:r>
              <a:rPr lang="hu-HU" sz="12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kártyát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tőlünk</a:t>
            </a:r>
            <a:r>
              <a:rPr lang="hu-HU" sz="1200" spc="10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rendelték.</a:t>
            </a:r>
            <a:endParaRPr lang="hu-H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Professzionális elfogadóhely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keresési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lehetőséget</a:t>
            </a:r>
            <a:r>
              <a:rPr lang="hu-HU" sz="1200" spc="12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biztosítunk a </a:t>
            </a:r>
            <a:r>
              <a:rPr lang="hu-HU" sz="1200" spc="-1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www.otpportalok.hu</a:t>
            </a:r>
            <a:r>
              <a:rPr lang="hu-HU" sz="1200" spc="-1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honlapon keresztül.</a:t>
            </a:r>
            <a:endParaRPr lang="hu-H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Mobilalkalmazásunk segítségével lekérdezhető a kártya egyenlege és az  elfogadóhelyek listája az </a:t>
            </a:r>
            <a:r>
              <a:rPr lang="hu-H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hu-H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rendszert futtató </a:t>
            </a:r>
            <a:r>
              <a:rPr lang="hu-H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okostelefonokon.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4-féle 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elfogadási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módot</a:t>
            </a:r>
            <a:r>
              <a:rPr lang="hu-HU" sz="12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kínálunk.</a:t>
            </a:r>
            <a:endParaRPr lang="hu-H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országos lefedettségével</a:t>
            </a:r>
            <a:r>
              <a:rPr lang="hu-HU" sz="1200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bírunk</a:t>
            </a:r>
            <a:r>
              <a:rPr lang="hu-HU" sz="1200" spc="-1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 </a:t>
            </a:r>
            <a:r>
              <a:rPr lang="hu-HU" sz="12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tapasztalata,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biztonsága </a:t>
            </a:r>
            <a:r>
              <a:rPr lang="hu-HU" sz="12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megbízhatósága áll</a:t>
            </a:r>
            <a:r>
              <a:rPr lang="hu-HU" sz="1200" spc="9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mögöttünk</a:t>
            </a:r>
            <a:endParaRPr lang="hu-H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Csoportba foglalás 13"/>
          <p:cNvGrpSpPr/>
          <p:nvPr/>
        </p:nvGrpSpPr>
        <p:grpSpPr>
          <a:xfrm>
            <a:off x="182881" y="1177290"/>
            <a:ext cx="6141719" cy="8079026"/>
            <a:chOff x="281221" y="2255850"/>
            <a:chExt cx="6070270" cy="7964737"/>
          </a:xfrm>
        </p:grpSpPr>
        <p:sp>
          <p:nvSpPr>
            <p:cNvPr id="2" name="object 2"/>
            <p:cNvSpPr txBox="1"/>
            <p:nvPr/>
          </p:nvSpPr>
          <p:spPr>
            <a:xfrm>
              <a:off x="281221" y="2255850"/>
              <a:ext cx="5956935" cy="19469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just">
                <a:lnSpc>
                  <a:spcPts val="1400"/>
                </a:lnSpc>
              </a:pPr>
              <a:endParaRPr lang="hu-HU" sz="1200" b="1" spc="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 algn="just">
                <a:lnSpc>
                  <a:spcPts val="1400"/>
                </a:lnSpc>
              </a:pPr>
              <a:r>
                <a:rPr lang="hu-HU" sz="1200" b="1" spc="10" dirty="0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</a:t>
              </a:r>
              <a:r>
                <a:rPr lang="hu-HU" sz="1200" b="1" spc="-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</a:t>
              </a:r>
              <a:r>
                <a:rPr lang="hu-HU" sz="1200" b="1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Cafeteria </a:t>
              </a:r>
              <a:r>
                <a:rPr lang="hu-HU" sz="1200" b="1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kártya </a:t>
              </a:r>
              <a:r>
                <a:rPr lang="hu-HU" sz="1200" spc="-10" dirty="0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elektronikus utalványkártya</a:t>
              </a: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amely </a:t>
              </a: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egyszerű, </a:t>
              </a:r>
              <a:r>
                <a:rPr lang="hu-HU" sz="1200" spc="-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gyors, 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kényelmes </a:t>
              </a:r>
              <a:r>
                <a:rPr lang="hu-HU" sz="1200" spc="-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és </a:t>
              </a: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biztonságos  módon 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teszi lehetővé </a:t>
              </a:r>
              <a:r>
                <a:rPr lang="hu-HU" sz="12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szolgáltatások </a:t>
              </a:r>
              <a:r>
                <a:rPr lang="hu-HU" sz="1200" spc="-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és 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termékek igénybevételét. </a:t>
              </a:r>
              <a:r>
                <a:rPr lang="hu-HU" sz="1200" spc="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</a:t>
              </a:r>
              <a:r>
                <a:rPr lang="hu-HU" sz="1200" spc="-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</a:t>
              </a:r>
              <a:r>
                <a:rPr lang="hu-HU" sz="12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Csoport 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terméke,  </a:t>
              </a:r>
              <a:r>
                <a:rPr lang="hu-HU" sz="12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bankkártyák 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elvén működő </a:t>
              </a:r>
              <a:r>
                <a:rPr lang="hu-HU" sz="1200" spc="-2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multifunkciós </a:t>
              </a:r>
              <a:r>
                <a:rPr lang="hu-HU" sz="12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kártya, 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ami </a:t>
              </a: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egyszerre több alszámla 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kezelését teszi lehetővé. </a:t>
              </a:r>
              <a:r>
                <a:rPr lang="hu-HU" sz="1200" spc="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</a:t>
              </a:r>
              <a:r>
                <a:rPr lang="hu-HU" sz="1200" spc="-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Pénztárszolgáltató </a:t>
              </a:r>
              <a:r>
                <a:rPr lang="hu-HU" sz="1200" spc="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Zrt. </a:t>
              </a: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</a:t>
              </a:r>
              <a:r>
                <a:rPr lang="hu-HU" sz="120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első </a:t>
              </a:r>
              <a:r>
                <a:rPr lang="hu-HU" sz="1200" spc="-1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Cafeteria </a:t>
              </a:r>
              <a:r>
                <a:rPr lang="hu-HU" sz="1200" spc="-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kártyát  </a:t>
              </a: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2008-ban </a:t>
              </a:r>
              <a:r>
                <a:rPr lang="hu-HU" sz="1200" spc="-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bocsátotta</a:t>
              </a:r>
              <a:r>
                <a:rPr lang="hu-HU" sz="1200" spc="-55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ki.</a:t>
              </a:r>
            </a:p>
            <a:p>
              <a:pPr marL="12700" marR="5080" algn="just">
                <a:lnSpc>
                  <a:spcPts val="1400"/>
                </a:lnSpc>
              </a:pPr>
              <a:endPara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 algn="just">
                <a:lnSpc>
                  <a:spcPts val="1400"/>
                </a:lnSpc>
              </a:pPr>
              <a:r>
                <a:rPr lang="hu-HU" sz="1200" b="1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SZJA törvény 2019-es változásának megfelelően az OTP Cafeteria </a:t>
              </a:r>
              <a:r>
                <a:rPr lang="hu-HU" sz="1200" b="1" spc="-10" dirty="0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kártyán a munkáltatóktól érkező juttatásokat </a:t>
              </a:r>
              <a:r>
                <a:rPr lang="hu-HU" sz="1200" b="1" spc="-10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bérrel megegyező adó-és járulék terheli. Az OTP Cafeteria kártyán adható juttatások keretösszege valamint az utalások ideje vagy gyakorisága ugyanakkor nincs meghatározva a törvényben</a:t>
              </a:r>
              <a:r>
                <a:rPr lang="hu-HU" sz="1200" b="1" spc="-10" dirty="0" smtClean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hu-H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81221" y="3949852"/>
              <a:ext cx="6070270" cy="62707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>
                <a:lnSpc>
                  <a:spcPts val="1639"/>
                </a:lnSpc>
                <a:spcBef>
                  <a:spcPts val="1110"/>
                </a:spcBef>
              </a:pPr>
              <a:endParaRPr lang="hu-HU" sz="1400" b="1" spc="-1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ts val="1639"/>
                </a:lnSpc>
              </a:pPr>
              <a:endParaRPr lang="hu-HU" sz="1400" b="1" spc="-1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ts val="1639"/>
                </a:lnSpc>
              </a:pPr>
              <a:r>
                <a:rPr lang="hu-HU" sz="1400" b="1" spc="-15" dirty="0" smtClean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Cafeteria kártya </a:t>
              </a:r>
              <a:r>
                <a:rPr lang="hu-HU" sz="1400" b="1" spc="-15" dirty="0" err="1" smtClean="0">
                  <a:solidFill>
                    <a:srgbClr val="52AE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alszámlái</a:t>
              </a:r>
              <a:endParaRPr lang="hu-HU" sz="1400" b="1" spc="-1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algn="just">
                <a:lnSpc>
                  <a:spcPts val="1639"/>
                </a:lnSpc>
              </a:pPr>
              <a:endParaRPr lang="hu-HU" sz="1400" b="1" spc="-1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0" algn="just">
                <a:lnSpc>
                  <a:spcPts val="1400"/>
                </a:lnSpc>
              </a:pPr>
              <a:r>
                <a:rPr lang="hu-HU" sz="1200" b="1" dirty="0" smtClean="0">
                  <a:solidFill>
                    <a:srgbClr val="52AE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Ajándékutalvány</a:t>
              </a:r>
              <a:r>
                <a:rPr lang="hu-H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hu-H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felhasználása rendkívül széleskörű. Háztartási vegyi áruk, háztartási műanyag áruk, háztartási cikkek, élelmiszerek, kozmetikumok, ruházat, szépségápolás, könyvek, elektronikai cikkek, kertészeti és barkácsáruk, lakberendezés, bútor, sport- és szabadidős tevékenységek vásárlására, valamint fogyasztásra készétel vásárlására is felhasználható.</a:t>
              </a: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endParaRPr lang="hu-HU" sz="1200" dirty="0">
                <a:solidFill>
                  <a:srgbClr val="52AE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r>
                <a:rPr lang="hu-HU" sz="1200" b="1" dirty="0">
                  <a:solidFill>
                    <a:srgbClr val="52AE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Iskolakezdési támogatás utalvány </a:t>
              </a:r>
              <a:r>
                <a:rPr lang="hu-H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a tanévkezdéshez, beiskolázáshoz kapcsolódó termékek megvásárlására használható fel az elfogadóhelyeken.</a:t>
              </a: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endParaRPr lang="hu-HU" sz="1200" dirty="0">
                <a:solidFill>
                  <a:srgbClr val="52AE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r>
                <a:rPr lang="hu-HU" sz="1200" b="1" dirty="0">
                  <a:solidFill>
                    <a:srgbClr val="52AE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Kultúra utalvány </a:t>
              </a:r>
              <a:r>
                <a:rPr lang="hu-H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kulturális szolgáltatásra (múzeum, kiállítás, színház, tánc, zeneművészeti előadásra, egyéb kulturális szolgáltatásra/eseményre) szóló belépőre/bérletre, valamint könyvtári beiratkozási díjra lehet elkölteni.</a:t>
              </a: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endPara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r>
                <a:rPr lang="hu-HU" sz="1200" b="1" dirty="0">
                  <a:solidFill>
                    <a:srgbClr val="52AE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Sport utalvány </a:t>
              </a:r>
              <a:r>
                <a:rPr lang="hu-H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a sportról szóló törvény hatálya alá tartozó sportrendezvényre szóló belépőjegyre, bérlet vásárlására költhető el.</a:t>
              </a: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endPara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r>
                <a:rPr lang="hu-HU" sz="1200" b="1" dirty="0">
                  <a:solidFill>
                    <a:srgbClr val="52AE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Egészségpénztár alszámla </a:t>
              </a:r>
              <a:r>
                <a:rPr lang="hu-H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a juttatás és az egyéni befizetések összege gyógyszerek, orvosi vizsgálatok, babaápolási termékek, gyógyászati segédeszközök, gyógykezelések, szemüvegek, kontaktlencsék kifizetésére, valamint betegség esetén kieső jövedelem pótlására vehető igénybe. Bővebben itt olvashat.</a:t>
              </a: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endPara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r>
                <a:rPr lang="hu-H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munkavállalók teljes vagy részbeni tagdíjfizetését a munkáltató átvállalhatja.</a:t>
              </a: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r>
                <a:rPr lang="hu-H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 a pénztártag tagdíját a munkáltató fizeti, akkor az a 2019. évtől jövedelemként adózik, azaz a munkáltató 21% a munkavállaló 33,5% közterhet (személyi jövedelemadót és szociális hozzájárulási adót) fizet </a:t>
              </a:r>
              <a:r>
                <a:rPr lang="hu-H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utána. A </a:t>
              </a:r>
              <a:r>
                <a:rPr lang="hu-H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jogszabály kimondja, hogy a munkáltatónak a juttatás tárgyidőszakában le kell vonnia az adóelőleget, a pénztártag egyéni egészségpénztári számlájára a juttatás nettó értéke kerül. A munkavállaló 20% adó-visszatérítést kaphat (évi maximum 150.000 Ft) a munkáltatói hozzájárulás és adomány után is, melyből a Pénztár működési költséget nem von.</a:t>
              </a:r>
            </a:p>
            <a:p>
              <a:pPr marL="12700" marR="50800" algn="just">
                <a:lnSpc>
                  <a:spcPts val="1400"/>
                </a:lnSpc>
                <a:spcBef>
                  <a:spcPts val="60"/>
                </a:spcBef>
              </a:pPr>
              <a:endPara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11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marL="180000"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</a:t>
              </a:r>
              <a:r>
                <a:rPr lang="hu-HU" sz="285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Cafeteria</a:t>
              </a:r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kártya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Kép 7" descr="C:\Users\SaskoiKi\Desktop\OTP Cafeteria kártya 20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74" y="2933700"/>
            <a:ext cx="1137126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7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834033"/>
            <a:ext cx="6291580" cy="4578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4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</a:t>
            </a:r>
            <a:r>
              <a:rPr lang="hu-HU" sz="1400" b="1" spc="-5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tulajdonságai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hu-HU" sz="12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76962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 számára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átvállalja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kártyagyártás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költségeit.  </a:t>
            </a:r>
            <a:endParaRPr lang="hu-HU" sz="1200" spc="-1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76962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kártyához társkártya igényelhető, amelynek díja </a:t>
            </a:r>
            <a:r>
              <a:rPr lang="hu-HU" sz="120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áfa,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azaz </a:t>
            </a:r>
            <a:r>
              <a:rPr lang="hu-HU" sz="120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1905</a:t>
            </a:r>
            <a:r>
              <a:rPr lang="hu-HU" sz="1200" spc="9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évig</a:t>
            </a:r>
            <a:r>
              <a:rPr lang="hu-HU" sz="1200" spc="-6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érvényes.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termékek igénybevételére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használható,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készpénzfelvételre</a:t>
            </a:r>
            <a:r>
              <a:rPr lang="hu-HU" sz="1200" spc="2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Kizárólag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belföldön</a:t>
            </a:r>
            <a:r>
              <a:rPr lang="hu-HU" sz="120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használható.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Aktiválás után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azonnal</a:t>
            </a:r>
            <a:r>
              <a:rPr lang="hu-HU" sz="1200" spc="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használható.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Felhasználható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emblémákkal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ellátott</a:t>
            </a:r>
            <a:r>
              <a:rPr lang="hu-HU" sz="1200" spc="1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elfogadóhelyeken.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oldalról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nézve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legnagyobb előnye, mindig pontosan annyit vonnak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e-utalvány 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készletéből,amennyi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termék/szolgáltatás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ellenértéke.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kártyával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egyszerű, 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kényelmes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biztonságos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 igénybevétele.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kártyával az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Iskolakezdési  támogatás utalvány,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Ajándékutalvány,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utalvány,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Kultúra utalvány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szolgáltatásai  vehetők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igénybe.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 juttatások az átutalást követő 2 munkanapon  kerülnek jóváírásra a kártyabirtokosok kártyáján, az Egészségpénztárnál a bevallás megérkezését követően.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juttatások felhasználásának érvényessége az Ajándékutalvány, a Kultúra utalvány a Sport utalvány, és az Iskolakezdési támogatás utalvány </a:t>
            </a:r>
            <a:r>
              <a:rPr lang="hu-HU"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alszámlákon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munkáltatókkal kötött szerződések szerint járnak le. </a:t>
            </a:r>
            <a:r>
              <a:rPr lang="hu-HU" sz="120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egészségpénztári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feltöltéseknek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lejárati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ideje, az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pénztári tagsági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jogviszony  fennállása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alatt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használható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639"/>
              </a:lnSpc>
              <a:spcBef>
                <a:spcPts val="1110"/>
              </a:spcBef>
            </a:pP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892800"/>
            <a:ext cx="6278245" cy="7407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15"/>
              </a:spcBef>
            </a:pPr>
            <a:r>
              <a:rPr sz="1400" b="1" spc="-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Egészségpénztári</a:t>
            </a:r>
            <a:r>
              <a:rPr sz="1400" b="1" spc="-3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algn="just">
              <a:lnSpc>
                <a:spcPts val="1400"/>
              </a:lnSpc>
              <a:spcBef>
                <a:spcPts val="1395"/>
              </a:spcBef>
            </a:pP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Gyógykezelések, gyógyszerek,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orvosi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vizsgálatok, gyógyászati segédeszközök, szemüvegek,  kontaktlencsék,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pelenka, babaápolási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termékek,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fogászati kezelések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kifizetésére, egyéb kiegészítő 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önsegélyező szolgáltatások igénybevételére (születési támogatás: gyermek születésekor 1 millió forint, lakáscélú jelzáloghitel 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törlesztés,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beiskolázási támogatás,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stb.)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alkalmas.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pénztárba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munkáltatók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(béren kívüli  juttatás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keretében) mind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munkavállalók teljesíthetnek</a:t>
            </a:r>
            <a:r>
              <a:rPr lang="hu-HU" sz="1200" spc="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befizetéseket.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 pénztártag tagdíját a </a:t>
            </a:r>
            <a:r>
              <a:rPr lang="hu-H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fizeti, akkor az 2019. évtől jövedelemként adózik, azaz a munkáltató 21%, míg a munkavállaló 33,5% közterhet (SZJA, nyugdíjjárulék, egészségbiztosítási és </a:t>
            </a:r>
            <a:r>
              <a:rPr lang="hu-H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munkaerőpiaci</a:t>
            </a:r>
            <a:r>
              <a:rPr lang="hu-H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járulék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fizet utána, viszont 2019-től a munkavállaló 20% adó-visszatérítést vehet igénybe a </a:t>
            </a:r>
            <a:r>
              <a:rPr lang="hu-H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munkáltatói tagdíjátvállalás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 is.</a:t>
            </a:r>
          </a:p>
          <a:p>
            <a:pPr marL="12700" marR="5080" algn="just">
              <a:lnSpc>
                <a:spcPts val="1400"/>
              </a:lnSpc>
            </a:pP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munkáltató által </a:t>
            </a:r>
            <a:r>
              <a:rPr lang="hu-H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célzott szolgáltatásokra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nyújtott támogatások 2019. évben az adózás és a juttatási célok tekintetében rendkívül előnyössé váltak:</a:t>
            </a:r>
          </a:p>
          <a:p>
            <a:pPr marL="184150" marR="5080" indent="-171450" algn="just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egészségpénztári célú célzott támogatás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esetében a befizetett összeg továbbra is egyes meghatározott juttatásként lesz adóköteles, a támogatást nyújtó 40,71% megfizetésére köteles, a tagok adómentesen igénybe vehetik, de adó-visszatérítés (20%) nem vehető utána igénybe.</a:t>
            </a:r>
          </a:p>
          <a:p>
            <a:pPr marL="184150" marR="5080" indent="-171450" algn="just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önsegélyező célú szolgáltatásra célzott támogatás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esetében, a befizetett összeg után a támogatónak nem keletkezik adókötelezettsége, a szolgáltatás igénybevételekor a tagnak (igénybevevő magánszemélynek) a szolgáltatás értékének megfelelő egyéb jövedelme keletkezik (összesen 28,98% megfizetni), melyet, a pénztártagnak az előírt határidőig utólag kell megfizetnie, adó-visszatérítés (20%) nem vehető utána igénybe.</a:t>
            </a:r>
          </a:p>
          <a:p>
            <a:pPr marL="12700" marR="5080" algn="just">
              <a:lnSpc>
                <a:spcPts val="1400"/>
              </a:lnSpc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célzott szolgáltatás nyújtásához célzott szolgáltatási szerződés megkötése szükséges a Pénztárral. Ebben a szerződésben kerülnek meghatározásra az együttműködési feltételek (tagsági kör, összeg, pénztári működési költségek, szolgáltatások, elszámolás rendje, módja, határideje, stb.)</a:t>
            </a:r>
          </a:p>
          <a:p>
            <a:pPr marL="12700" marR="5080" algn="just">
              <a:lnSpc>
                <a:spcPts val="1400"/>
              </a:lnSpc>
            </a:pP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Pénztártag által </a:t>
            </a:r>
            <a:r>
              <a:rPr lang="hu-HU" sz="12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egyénileg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(és nem a  munkáltató által) és/vagy a támogatói adományként befizetett összeg, valamint a lekötések és az  igénybe vett preventív szolgáltatások után együttesen maximum évi 150 000 Ft igényelhető vissza  a személyi jövedelemadóból, melyet önkéntes pénztári számlára lehet kérni. Azaz a dolgozók  egyéni befizetésük után 20%, a két évre történő lekötés után a lekötés évében 10%, és az igénybe  vett preventív szolgáltatások után szintén 10% adó-visszatérítést érvényesíthetnek az általuk  megfizetett SZJA terhére.</a:t>
            </a: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lang="hu-HU" sz="1200" spc="-1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93345" algn="just">
              <a:lnSpc>
                <a:spcPts val="1400"/>
              </a:lnSpc>
            </a:pP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Jelenleg a Magyarország egészség- és önsegélyező egészségpénztári intézménycsoport  piacvezető pénztára az OTP Országos Egészség- és Önsegélyező Pénztár. A Pénztár 2018 végén a piacon több mint 28%-os részesedéssel (taglétszám alapján), több mint 258 ezer fős taglétszámmal és több mint  13 milliárd forint vagyonnal rendelkezett.</a:t>
            </a:r>
          </a:p>
        </p:txBody>
      </p:sp>
    </p:spTree>
    <p:extLst>
      <p:ext uri="{BB962C8B-B14F-4D97-AF65-F5344CB8AC3E}">
        <p14:creationId xmlns:p14="http://schemas.microsoft.com/office/powerpoint/2010/main" val="11517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593085"/>
            <a:ext cx="6233160" cy="5306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 </a:t>
            </a:r>
            <a:r>
              <a:rPr sz="14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vállalatoknak</a:t>
            </a:r>
            <a:r>
              <a:rPr sz="14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segít: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spcBef>
                <a:spcPts val="136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táppénzes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napok </a:t>
            </a:r>
            <a:r>
              <a:rPr lang="hu-HU" sz="1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számának</a:t>
            </a:r>
            <a:r>
              <a:rPr lang="hu-HU" sz="12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csökkentésében, és az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alkalmazottak munkabírásának,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munkateljesítményének</a:t>
            </a:r>
            <a:r>
              <a:rPr lang="hu-HU" sz="12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növelésében,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munkabéren felüli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kiegészítő juttatás minőségi hátterének</a:t>
            </a:r>
            <a:r>
              <a:rPr lang="hu-HU" sz="1200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megteremtésében,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szűrővizsgálatok megszervezésében akár a munkáltató telephelyén. </a:t>
            </a:r>
          </a:p>
          <a:p>
            <a:pPr marL="118110" marR="63119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egészségpénztári juttatással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gyakorlatilag készpénz helyettesítő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juttatás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nyújtható 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dolgozók</a:t>
            </a:r>
            <a:r>
              <a:rPr lang="hu-HU" sz="1200" spc="-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számára.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400"/>
              </a:lnSpc>
              <a:buClr>
                <a:srgbClr val="52AE32"/>
              </a:buClr>
              <a:tabLst>
                <a:tab pos="118745" algn="l"/>
              </a:tabLst>
            </a:pPr>
            <a:r>
              <a:rPr lang="hu-HU" sz="12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</a:t>
            </a:r>
            <a:r>
              <a:rPr lang="hu-HU" sz="12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előnyök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841375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egyéni egészségszámlára befizetett tagdíj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nyomon követhető,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szinte </a:t>
            </a:r>
            <a:r>
              <a:rPr lang="hu-HU" sz="1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azonnal 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felhasználható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örökölhető</a:t>
            </a:r>
            <a:r>
              <a:rPr lang="hu-HU" sz="1200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96215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egészségpénztári </a:t>
            </a:r>
            <a:r>
              <a:rPr lang="hu-HU" sz="1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szolgáltatókkal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kötött szerződéseken keresztül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 árkedvezményeket </a:t>
            </a:r>
            <a:r>
              <a:rPr lang="hu-HU" sz="12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(5-25%)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</a:t>
            </a:r>
            <a:r>
              <a:rPr lang="hu-HU" sz="12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tagjainak.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715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szolgáltatásait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pénztártag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 bejelentett </a:t>
            </a:r>
            <a:r>
              <a:rPr lang="hu-HU" sz="1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közeli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hozzátartozók 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igénybe</a:t>
            </a:r>
            <a:r>
              <a:rPr lang="hu-HU" sz="1200" spc="-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vehetik.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422275" indent="-105410" algn="just">
              <a:lnSpc>
                <a:spcPts val="1400"/>
              </a:lnSpc>
              <a:spcBef>
                <a:spcPts val="4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tagjait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honlapja,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hírlevelei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oldala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segítségével 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folyamatosan praktikus információkkal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tanácsokkal látja</a:t>
            </a:r>
            <a:r>
              <a:rPr lang="hu-HU" sz="1200" spc="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el.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pénztártagok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szemléletét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öngondoskodás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egészségtudatos magatartás felé</a:t>
            </a:r>
            <a:r>
              <a:rPr lang="hu-HU" sz="1200" spc="1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fordítja</a:t>
            </a:r>
            <a:r>
              <a:rPr lang="hu-HU" sz="1200" spc="-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3335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egységes </a:t>
            </a:r>
            <a:r>
              <a:rPr lang="hu-HU" sz="1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(minimális)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tagdíja 2.000 Ft. </a:t>
            </a:r>
            <a:r>
              <a:rPr lang="hu-HU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jogszabályi előírásoknak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megfelelően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három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tartalék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között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osztja fel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befizetett</a:t>
            </a:r>
            <a:r>
              <a:rPr lang="hu-HU" sz="1200" spc="1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tagdíjakat.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7485" algn="just">
              <a:lnSpc>
                <a:spcPts val="1400"/>
              </a:lnSpc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tagok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 havonta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befizetett tagdíjat,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lang="hu-HU" sz="1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munkáltatói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hozzájárulást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tagok egyéb  befizetéseit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(ide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12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értve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adóhatóság által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pénztártag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részére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utalt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pénztári befizetések 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kedvezményét,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adományt) az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alábbiakban meghatározottak szerint, sávosan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osztja</a:t>
            </a:r>
            <a:r>
              <a:rPr lang="hu-HU" sz="1200" spc="2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360"/>
              </a:lnSpc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Pénztár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fedezeti-,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működési-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likviditási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alapok</a:t>
            </a:r>
            <a:r>
              <a:rPr lang="hu-HU" sz="1200" spc="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között: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93728"/>
              </p:ext>
            </p:extLst>
          </p:nvPr>
        </p:nvGraphicFramePr>
        <p:xfrm>
          <a:off x="281218" y="5791199"/>
          <a:ext cx="6043382" cy="1090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444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21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Fedezeti</a:t>
                      </a:r>
                      <a:r>
                        <a:rPr sz="1200" spc="-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tartalék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21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Működési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tartalék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21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Likviditási</a:t>
                      </a:r>
                      <a:r>
                        <a:rPr sz="1200" spc="-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tartalék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82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84">
                <a:tc>
                  <a:txBody>
                    <a:bodyPr/>
                    <a:lstStyle/>
                    <a:p>
                      <a:pPr marL="5715" algn="ctr">
                        <a:lnSpc>
                          <a:spcPts val="1420"/>
                        </a:lnSpc>
                        <a:spcBef>
                          <a:spcPts val="215"/>
                        </a:spcBef>
                      </a:pPr>
                      <a:r>
                        <a:rPr sz="1200" b="0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</a:t>
                      </a:r>
                      <a:r>
                        <a:rPr sz="1200" b="0" spc="-20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</a:t>
                      </a:r>
                      <a:r>
                        <a:rPr sz="1200" b="0" spc="-100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" algn="ctr">
                        <a:lnSpc>
                          <a:spcPts val="1420"/>
                        </a:lnSpc>
                      </a:pPr>
                      <a:r>
                        <a:rPr sz="1200" b="0" spc="-1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befizetésig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0" spc="-20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92,00%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0" spc="-60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7,9%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0" spc="-90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184">
                <a:tc>
                  <a:txBody>
                    <a:bodyPr/>
                    <a:lstStyle/>
                    <a:p>
                      <a:pPr marL="451484">
                        <a:lnSpc>
                          <a:spcPts val="1420"/>
                        </a:lnSpc>
                        <a:spcBef>
                          <a:spcPts val="215"/>
                        </a:spcBef>
                      </a:pPr>
                      <a:r>
                        <a:rPr sz="1200" b="0" spc="-3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sz="1200" b="0" spc="-20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</a:t>
                      </a:r>
                      <a:r>
                        <a:rPr sz="1200" b="0" spc="-4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00050">
                        <a:lnSpc>
                          <a:spcPts val="1420"/>
                        </a:lnSpc>
                      </a:pPr>
                      <a:r>
                        <a:rPr sz="1200" b="0" spc="-10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befizetéstől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0" spc="-2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96,0%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0" spc="-3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0" spc="-25" dirty="0">
                          <a:solidFill>
                            <a:srgbClr val="706F6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81219" y="7018142"/>
            <a:ext cx="6274435" cy="2003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FEDEZETI </a:t>
            </a:r>
            <a:r>
              <a:rPr lang="hu-HU" sz="12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TARTALÉK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tagok egyéni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egészségszámláinak</a:t>
            </a:r>
            <a:r>
              <a:rPr lang="hu-HU" sz="1200" spc="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összessége.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hu-HU" sz="1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3189" algn="just">
              <a:lnSpc>
                <a:spcPts val="1400"/>
              </a:lnSpc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MŰKÖDÉSI </a:t>
            </a:r>
            <a:r>
              <a:rPr lang="hu-HU" sz="12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TARTALÉK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pénztár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működési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költségeit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(pl.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nyilvántartás,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könyvelés, </a:t>
            </a:r>
            <a:r>
              <a:rPr lang="hu-HU" sz="1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munkáltatói 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levelek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egyéni számlaértesítők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költsége)</a:t>
            </a:r>
            <a:r>
              <a:rPr lang="hu-HU" sz="12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fedezi.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</a:pP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LIKVIDITÁSI </a:t>
            </a:r>
            <a:r>
              <a:rPr lang="hu-HU" sz="12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TARTALÉK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pénztár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fizetőképességének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fenntartására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befektetési kockázatok  kiküszöbölésére</a:t>
            </a:r>
            <a:r>
              <a:rPr lang="hu-HU" sz="12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szolgál.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44780" algn="just">
              <a:lnSpc>
                <a:spcPts val="1400"/>
              </a:lnSpc>
            </a:pPr>
            <a:r>
              <a:rPr lang="hu-HU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 a szolgáltatások igénybevételének megkönnyítése érdekében a tagjai  számára biztosítja az OTP Cafeteria kártyát, melynek egészségpénztári zsebét országosan több  mint 7.900 üzletben </a:t>
            </a:r>
            <a:r>
              <a:rPr lang="hu-HU"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fogadnak</a:t>
            </a:r>
            <a:r>
              <a:rPr lang="hu-HU"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el.</a:t>
            </a:r>
            <a:endParaRPr lang="hu-H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685800"/>
            <a:ext cx="6120765" cy="5614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400"/>
              </a:spcBef>
            </a:pPr>
            <a:endParaRPr lang="hu-HU" sz="1200" b="0" spc="-65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hu-HU"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Adó- és járulékkedvezmények </a:t>
            </a:r>
            <a:r>
              <a:rPr lang="hu-HU" sz="14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2019-ben: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hu-HU" sz="1400" b="1" spc="-10" dirty="0">
              <a:solidFill>
                <a:srgbClr val="52A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hu-HU" sz="1200" b="1" spc="-10" dirty="0">
              <a:solidFill>
                <a:srgbClr val="52A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ts val="1420"/>
              </a:lnSpc>
              <a:buFont typeface="Arial" panose="020B0604020202020204" pitchFamily="34" charset="0"/>
              <a:buChar char="•"/>
            </a:pPr>
            <a:r>
              <a:rPr lang="hu-HU"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 </a:t>
            </a:r>
            <a:r>
              <a:rPr lang="hu-HU"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adózási körbe</a:t>
            </a:r>
            <a:r>
              <a:rPr lang="hu-HU" sz="1200" b="1" spc="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tartozó</a:t>
            </a:r>
          </a:p>
          <a:p>
            <a:pPr marL="12700" algn="just">
              <a:lnSpc>
                <a:spcPts val="1420"/>
              </a:lnSpc>
            </a:pPr>
            <a:endParaRPr lang="hu-H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hu-HU" sz="1200" b="1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Széchenyi</a:t>
            </a:r>
            <a:r>
              <a:rPr lang="hu-HU" sz="1200" b="1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Pihenőkártya </a:t>
            </a:r>
            <a:r>
              <a:rPr lang="hu-HU" sz="1200" b="1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(OTP SZÉP kártya</a:t>
            </a:r>
            <a:r>
              <a:rPr lang="hu-HU"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700" algn="just">
              <a:lnSpc>
                <a:spcPct val="100000"/>
              </a:lnSpc>
            </a:pP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vendéglátás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alszámla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 </a:t>
            </a: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150.000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Ft-ig,</a:t>
            </a:r>
            <a:r>
              <a:rPr lang="hu-HU" sz="120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közterhe:34,5%(19,5% SZOCHO + 15%SZJA)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alszámla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 225.000 Ft-ig,</a:t>
            </a:r>
            <a:r>
              <a:rPr lang="hu-HU" sz="120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közterhe:34,5% (19,5% SZOCHO + 15%SZJA)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szabadidő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alszámla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 75.000 Ft-ig,</a:t>
            </a:r>
            <a:r>
              <a:rPr lang="hu-HU" sz="1200" spc="4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közterhe:34,5% (19,5% SZOCHO + 15%SZJA)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buClr>
                <a:srgbClr val="52AE32"/>
              </a:buClr>
              <a:tabLst>
                <a:tab pos="118745" algn="l"/>
              </a:tabLst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hu-HU" sz="1200" b="1" spc="-10" dirty="0">
              <a:solidFill>
                <a:srgbClr val="52A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7145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hu-HU"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bérrel megegyező adózási körbe tartozó</a:t>
            </a:r>
          </a:p>
          <a:p>
            <a:pPr marL="12700" algn="just">
              <a:spcBef>
                <a:spcPts val="5"/>
              </a:spcBef>
            </a:pPr>
            <a:endParaRPr lang="hu-HU" sz="1200" b="1" spc="-10" dirty="0">
              <a:solidFill>
                <a:srgbClr val="52A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2019. évtől az SZJA törvény változásának megfelelően az </a:t>
            </a:r>
            <a:r>
              <a:rPr lang="hu-H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Cafeteria kártya 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utalványait a bérrel megegyező adó- és járulék terheli. A támogatások értékhatár nélkül adhatók.</a:t>
            </a:r>
            <a:endParaRPr lang="hu-HU" sz="1200" b="1" spc="-1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150"/>
              </a:spcBef>
            </a:pPr>
            <a:r>
              <a:rPr lang="hu-HU" sz="1400" b="1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</a:t>
            </a:r>
            <a:r>
              <a:rPr lang="hu-HU"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érdemes </a:t>
            </a:r>
            <a:r>
              <a:rPr lang="hu-HU"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4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</a:t>
            </a:r>
            <a:r>
              <a:rPr lang="hu-HU" sz="14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kártyát</a:t>
            </a:r>
            <a:r>
              <a:rPr lang="hu-HU"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választani</a:t>
            </a:r>
            <a:r>
              <a:rPr lang="hu-HU" sz="14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700" algn="just">
              <a:lnSpc>
                <a:spcPct val="100000"/>
              </a:lnSpc>
              <a:spcBef>
                <a:spcPts val="1150"/>
              </a:spcBef>
            </a:pP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funkció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kártyán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Egészségpénztári 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elektronikus</a:t>
            </a:r>
            <a:r>
              <a:rPr lang="hu-HU" sz="1200" spc="10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utalvány: Ajándékutalvány, Iskolakezdési támogatás utalvány, Kultúra utalvány, Sport </a:t>
            </a:r>
            <a:r>
              <a:rPr lang="hu-HU" sz="120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utalvány </a:t>
            </a:r>
            <a:r>
              <a:rPr lang="hu-HU" sz="1200" spc="-2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alszámlák</a:t>
            </a:r>
            <a:r>
              <a:rPr lang="hu-HU" sz="120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60452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Stabilitás,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 </a:t>
            </a:r>
            <a:r>
              <a:rPr lang="hu-HU" sz="120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háttér,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garantálja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zökkenőmentes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működést 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pénzügyi</a:t>
            </a:r>
            <a:r>
              <a:rPr lang="hu-HU" sz="1200" spc="-6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biztonságot.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Országos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lefedettség </a:t>
            </a:r>
            <a:r>
              <a:rPr lang="hu-HU" sz="12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folyamatosan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bővülő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elfogadóhelyi</a:t>
            </a:r>
            <a:r>
              <a:rPr lang="hu-HU" sz="1200" spc="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telefonon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történő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egyenleg-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hu-HU" sz="1200" spc="8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forgalomlekérdezés.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892800"/>
            <a:ext cx="6295390" cy="6011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71195" algn="just">
              <a:lnSpc>
                <a:spcPts val="1400"/>
              </a:lnSpc>
              <a:spcBef>
                <a:spcPts val="1400"/>
              </a:spcBef>
            </a:pPr>
            <a:r>
              <a:rPr lang="hu-HU" sz="1400" b="1" spc="-15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</a:t>
            </a:r>
            <a:r>
              <a:rPr lang="hu-HU" sz="1400" b="1" spc="-1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kártyán </a:t>
            </a:r>
            <a:r>
              <a:rPr lang="hu-HU"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kívüli </a:t>
            </a:r>
            <a:r>
              <a:rPr lang="hu-HU" sz="1400" b="1" spc="-15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</a:t>
            </a:r>
            <a:r>
              <a:rPr lang="hu-HU"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ajánlatunk:  </a:t>
            </a:r>
            <a:endParaRPr lang="hu-HU" sz="1400" b="1" spc="-20" dirty="0" smtClean="0">
              <a:solidFill>
                <a:srgbClr val="52A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71195" algn="just">
              <a:lnSpc>
                <a:spcPts val="1400"/>
              </a:lnSpc>
              <a:spcBef>
                <a:spcPts val="1400"/>
              </a:spcBef>
            </a:pPr>
            <a:endParaRPr lang="hu-HU" sz="1200" spc="1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71195" algn="just">
              <a:lnSpc>
                <a:spcPts val="1400"/>
              </a:lnSpc>
              <a:spcBef>
                <a:spcPts val="1400"/>
              </a:spcBef>
            </a:pPr>
            <a:r>
              <a:rPr lang="hu-HU" sz="1200" spc="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b="0" spc="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nyugdíjpénztári tagdíj átvállalása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növeli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munkavállalók lojalitását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munkahelyhez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kötődést,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 pozitív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befolyással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munkaerő</a:t>
            </a:r>
            <a:r>
              <a:rPr sz="1200" b="0" spc="19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megtartására.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  <a:spcBef>
                <a:spcPts val="5"/>
              </a:spcBef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nyugdíjpénztári megtakarítás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jövedelemadó-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illetékmentesen örökölhető, 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pénztár tagja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kiegészítheti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majdani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nyugdíját az egyéni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számláján felhalmozott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  igénybe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vételével. 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hozam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kamatadó- </a:t>
            </a:r>
            <a:r>
              <a:rPr sz="1200" b="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SZOC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sz="1200" b="0" spc="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Nyugdíjpénztár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egységes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(minimális)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tagdíja 5.000</a:t>
            </a:r>
            <a:r>
              <a:rPr sz="12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200" b="0" spc="-1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belépők esetén az első megfizetett 2.000 Ft tagdíj működési célú felhasználásra kerül (belépési díj).</a:t>
            </a:r>
            <a:endParaRPr lang="hu-HU" sz="1200" b="0" spc="-1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endParaRPr lang="hu-HU" sz="1200" b="0" spc="-10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hu-HU"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 pénztártag tagdíját </a:t>
            </a:r>
            <a:r>
              <a:rPr lang="hu-HU" sz="1200" b="1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 fizeti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akkor 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 </a:t>
            </a:r>
            <a:r>
              <a:rPr lang="hu-HU" sz="1200" b="1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évtől jövedelemként adózik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azaz</a:t>
            </a:r>
          </a:p>
          <a:p>
            <a:pPr marL="12700" algn="just">
              <a:lnSpc>
                <a:spcPct val="100000"/>
              </a:lnSpc>
            </a:pPr>
            <a:endParaRPr lang="hu-HU" sz="1200" spc="-10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munkáltató 21%</a:t>
            </a:r>
          </a:p>
          <a:p>
            <a:pPr marL="1841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munkavállaló 33,5% </a:t>
            </a:r>
            <a:r>
              <a:rPr lang="hu-HU"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közterhet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(SZJA, </a:t>
            </a:r>
            <a:r>
              <a:rPr lang="hu-HU"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szocho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fizet utána</a:t>
            </a:r>
            <a:r>
              <a:rPr lang="hu-HU" sz="120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41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1200" spc="-10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jogszabály kimondja, hogy a munkáltatónak a juttatás tárgyidőszakában le kell vonnia az adóelőleget, a pénztártag egyéni nyugdíjszámlájára a juttatás nettó értéke kerül.</a:t>
            </a:r>
            <a:endParaRPr sz="1200" spc="-10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200" spc="-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6040" algn="just">
              <a:lnSpc>
                <a:spcPts val="1400"/>
              </a:lnSpc>
            </a:pPr>
            <a:r>
              <a:rPr lang="hu-HU" sz="1200" b="1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egyéni és 2019-től munkáltatói befizetések után 20%-</a:t>
            </a:r>
            <a:r>
              <a:rPr lang="hu-HU" sz="1200" b="1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sz="1200" b="1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személyi jövedelemadó visszatérítés vehető igénybe, amely évente maximum 150.000 Ft lehet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Ez azt jelenti, hogy minden befizetett 1000 Ft után 200 Ft-tal gyarapíthatja egyéni nyugdíj-megtakarítását</a:t>
            </a:r>
            <a:r>
              <a:rPr lang="hu-HU" sz="120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12700" marR="66040" algn="just">
              <a:lnSpc>
                <a:spcPts val="14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87325" algn="just">
              <a:lnSpc>
                <a:spcPts val="1400"/>
              </a:lnSpc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Amennyiben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Pénztártag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nyugdíjpénztárnak is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egészségpénztárnak is  tagja, 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általa egyénileg és/vagy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támogatói adományként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befizetett tagdíjak után,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együttesen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sz="1200" b="0" spc="-4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SZJA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vehet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 (SZJA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tv.</a:t>
            </a:r>
            <a:r>
              <a:rPr sz="1200" b="0" spc="114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44/A§).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-12695" y="266550"/>
            <a:ext cx="5956295" cy="952650"/>
            <a:chOff x="-12695" y="266551"/>
            <a:chExt cx="5956295" cy="876449"/>
          </a:xfrm>
        </p:grpSpPr>
        <p:sp>
          <p:nvSpPr>
            <p:cNvPr id="4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  <a:p>
              <a:pPr algn="just">
                <a:tabLst>
                  <a:tab pos="88900" algn="l"/>
                </a:tabLst>
              </a:pPr>
              <a:r>
                <a:rPr lang="hu-H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Gondoskodjon gondtalan jövőjéről</a:t>
              </a:r>
              <a:endPara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marL="180000"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OTP </a:t>
              </a:r>
              <a:r>
                <a:rPr lang="hu-HU" sz="28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Nyugdíjpénztár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7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4953000"/>
            <a:ext cx="5911215" cy="35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</a:t>
            </a:r>
            <a:r>
              <a:rPr sz="1400" b="1" spc="-4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előnyök</a:t>
            </a:r>
            <a:r>
              <a:rPr sz="1400" b="1" spc="-15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1400" b="1" spc="-15" dirty="0" smtClean="0">
              <a:solidFill>
                <a:srgbClr val="52AE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éves önkéntes nyugdíjpénztári tagságot követően </a:t>
            </a:r>
            <a:r>
              <a:rPr lang="hu-HU" sz="1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 kölcsön igényelhető 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egyéni számlán nyilvántartott összeg 30%-</a:t>
            </a:r>
            <a:r>
              <a:rPr lang="hu-H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áig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Más pénztárakkal ellentétben folyósításkor csak a jegybanki alapkamat +5%-</a:t>
            </a:r>
            <a:r>
              <a:rPr lang="hu-H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vonjuk le.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 éves pénztártagságot követően </a:t>
            </a:r>
            <a:r>
              <a:rPr lang="hu-HU" sz="1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 vehető az OTP Bank kedvezményes, forint alapú személyi kölcsöne.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Az OTP Nyugdíjpénztár tagjai a mindenkori kamattól függetlenül 1,5%-</a:t>
            </a:r>
            <a:r>
              <a:rPr lang="hu-H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kamatkedvezménnyel vehetik igénybe az OTP Bank Folyószámlahitelét.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Választható portfóliók: választási lehetőség hat különböző kockázatú befektetési csomag közül, tetszőleges gyakorisággal. Segítség a választáshoz: honlapunkon kockázat-felmérő kérdőív érhető el.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Egyéni </a:t>
            </a:r>
            <a:r>
              <a:rPr lang="hu-H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számlalekérdezési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lehetőség a honlapon: www.otpportalok.hu (forgalmi adatok, hozam adatok, választható portfólió).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Már az </a:t>
            </a:r>
            <a:r>
              <a:rPr lang="hu-H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internetbanki alkalmazáson (OTPdirekt) </a:t>
            </a: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nyomon követhető a Pénztári egyenleg.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lang="hu-H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2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éves várakozási idő után az egyéni számlán nyilvántartott összegből a hozam adómentesen, a tőke adó- és járulékkötelesen vehető fel.</a:t>
            </a:r>
          </a:p>
          <a:p>
            <a:pPr marL="118110" marR="5080" indent="-105410" algn="just">
              <a:lnSpc>
                <a:spcPts val="1400"/>
              </a:lnSpc>
              <a:spcBef>
                <a:spcPts val="8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5638800" cy="381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2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892800"/>
            <a:ext cx="6282690" cy="5809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420"/>
              </a:lnSpc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 tájékoztató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minősül ajánlattételnek, célja kizárólag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figyelem</a:t>
            </a:r>
            <a:r>
              <a:rPr sz="1200" b="0" spc="18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felkeltése.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  <a:spcBef>
                <a:spcPts val="60"/>
              </a:spcBef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tájékoztatás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körű.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bankszámla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csomagok,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szerződések, pénzügyi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termékek,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 részletes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leírásáról, illetve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feltételeiről kérjük tájékozódjon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Üzletszabályzatokból, Hirdetményekből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listákból,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melyek elérhetőek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bankfiókokban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jelzett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oldalon.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420"/>
              </a:lnSpc>
              <a:spcBef>
                <a:spcPts val="5"/>
              </a:spcBef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Banknál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vezetett értékpapírszámla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leírását,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kondícióit, valamint</a:t>
            </a:r>
            <a:r>
              <a:rPr sz="12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díjait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4925" algn="just">
              <a:lnSpc>
                <a:spcPts val="1400"/>
              </a:lnSpc>
              <a:spcBef>
                <a:spcPts val="60"/>
              </a:spcBef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költségeit 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mindenkor hatályos Befektetési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Üzletági Üzletszabályzata 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sz="12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Nyrt.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Értékpapír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üzletági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szolgáltatásainak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díjtételeiről szóló hirdetmény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kiadványban szereplő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díjak, költségek, egyéb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mindenkor hatályos hirdetmény szerint kerültek</a:t>
            </a:r>
            <a:r>
              <a:rPr sz="1200" b="0" spc="9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megállapításra.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36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kondíciók módosításának jogát</a:t>
            </a:r>
            <a:r>
              <a:rPr sz="1200" b="0" spc="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fenntartja.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05435" algn="just">
              <a:lnSpc>
                <a:spcPts val="14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kölcsön-, hitelkártya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igénylés elfogadása minden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esetben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által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végzett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hitelelbírálás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függvénye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3020" algn="just">
              <a:lnSpc>
                <a:spcPts val="14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 tájékoztatóban foglalt információk, valamint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annak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részére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történő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átadása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minősül befektetési tanácsadásnak,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kizárólag általános, személyre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szabott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tájékoztatási  célokat szolgál. Jelen tájékoztató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minősül befektetési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pénzügyi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elemzésnek, befektetési  ajánlásnak. Amennyiben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ügyleti döntése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meghozatala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 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befektetési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tanácsát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igényli, kérjük, forduljon munkatársainkhoz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befektetési tanácsadási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</a:t>
            </a:r>
            <a:r>
              <a:rPr sz="1200" b="0" spc="254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megkötése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360"/>
              </a:lnSpc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szükséges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nyilatkozatok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megtétele</a:t>
            </a:r>
            <a:r>
              <a:rPr sz="1200" b="0" spc="10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érdekében.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03835" algn="just">
              <a:lnSpc>
                <a:spcPts val="1400"/>
              </a:lnSpc>
              <a:spcBef>
                <a:spcPts val="5"/>
              </a:spcBef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táblázatban szereplő kondíciók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 kiadásakor hatályos Hirdetmények alapján kerültek 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meghatározásra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200" b="0" spc="-15" dirty="0" smtClean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03835" algn="just">
              <a:lnSpc>
                <a:spcPts val="1400"/>
              </a:lnSpc>
              <a:spcBef>
                <a:spcPts val="5"/>
              </a:spcBef>
            </a:pPr>
            <a:endParaRPr lang="hu-HU" sz="1200" spc="-15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03835" algn="just">
              <a:lnSpc>
                <a:spcPts val="1400"/>
              </a:lnSpc>
              <a:spcBef>
                <a:spcPts val="5"/>
              </a:spcBef>
            </a:pP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szerződéskötés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mindenképpen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tájékozódjon! 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Ügyintézőink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készséggel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állnak</a:t>
            </a:r>
            <a:r>
              <a:rPr lang="hu-HU" sz="1200" spc="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rendelkezésére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220" y="8698336"/>
            <a:ext cx="573857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 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tájékoztató a </a:t>
            </a:r>
            <a:r>
              <a:rPr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október 07</a:t>
            </a:r>
            <a:r>
              <a:rPr sz="120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hatályos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kondíciókat</a:t>
            </a:r>
            <a:r>
              <a:rPr sz="1200" b="0" spc="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81221" y="1296000"/>
            <a:ext cx="6275705" cy="7345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Használja </a:t>
            </a:r>
            <a:r>
              <a:rPr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sz="14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széles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körű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kedvezményeinket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4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</a:t>
            </a:r>
            <a:r>
              <a:rPr sz="1400" b="1" spc="13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keretében!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255" algn="just">
              <a:lnSpc>
                <a:spcPts val="1250"/>
              </a:lnSpc>
              <a:spcBef>
                <a:spcPts val="1220"/>
              </a:spcBef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keretében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 Számlával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aktivitástól függően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(munkabér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érkezése mellett)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internetbanki, mobilalkalmazási, telefonos banki, valamint </a:t>
            </a:r>
            <a:r>
              <a:rPr lang="hu-HU"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-szolgáltatás (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havidíja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betétikártya-szolgáltatás keretében kibocsátott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éves díja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valamint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egyes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tranzakciós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díjai 0 Ft-ra* csökkenthetőek.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35255" algn="just">
              <a:lnSpc>
                <a:spcPts val="1250"/>
              </a:lnSpc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Újonnan nyitott,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meglévő bankszámlájához igényelheti az ajánlatot,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mértéke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munkabér beérkezése mellett az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számlaaktivitásától függ! Amelyik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  feltételét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teljesíti, azon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 kedvezményeire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sz="1200" b="1" spc="13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jogosult.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565"/>
              </a:lnSpc>
              <a:spcBef>
                <a:spcPts val="844"/>
              </a:spcBef>
            </a:pPr>
            <a:r>
              <a:rPr sz="1400" b="1" spc="-2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 </a:t>
            </a:r>
            <a:r>
              <a:rPr sz="14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függő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</a:t>
            </a:r>
            <a:r>
              <a:rPr sz="1400" b="1" spc="5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szintek: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230"/>
              </a:lnSpc>
            </a:pP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kedvezményei*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számlavezetési díjkedvezmény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</a:t>
            </a:r>
            <a:r>
              <a:rPr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díjkedvezmény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díjkedvezmény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(új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nyitása esetén </a:t>
            </a:r>
            <a:r>
              <a:rPr sz="1200" b="0" spc="-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évben</a:t>
            </a:r>
            <a:r>
              <a:rPr sz="1200" b="0" spc="204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díjmentes,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algn="just">
              <a:lnSpc>
                <a:spcPts val="1345"/>
              </a:lnSpc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sz="1200" b="0" spc="-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évtől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600ezer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éves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 esetén</a:t>
            </a:r>
            <a:r>
              <a:rPr sz="1200" b="0" spc="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345"/>
              </a:lnSpc>
              <a:spcBef>
                <a:spcPts val="1060"/>
              </a:spcBef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 </a:t>
            </a:r>
            <a:r>
              <a:rPr sz="1200" b="1" spc="-3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sz="1200" b="1" spc="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kedvezményei*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díjkedvezmény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</a:t>
            </a:r>
            <a:r>
              <a:rPr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díjkedvezmény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218440" indent="-105410" algn="just">
              <a:lnSpc>
                <a:spcPts val="1250"/>
              </a:lnSpc>
              <a:spcBef>
                <a:spcPts val="10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éves díjkedvezmény (új számla nyitása esetén 1. évben díjmentes, 2. </a:t>
            </a:r>
            <a:r>
              <a:rPr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évtől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600ezer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éves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 esetén</a:t>
            </a:r>
            <a:r>
              <a:rPr sz="1200" b="0" spc="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4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Ingyenes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beszedési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megbízások havi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sz="1200" b="0" spc="1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forintig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345"/>
              </a:lnSpc>
              <a:spcBef>
                <a:spcPts val="1055"/>
              </a:spcBef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sz="1200" b="1" spc="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kedvezményei*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szint </a:t>
            </a:r>
            <a:r>
              <a:rPr sz="1200" b="0" spc="-4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kedvezményei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Ingyenes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beszedési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megbízások havi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sz="1200" b="0" spc="1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forintig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345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1200" b="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forintig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elektronikus</a:t>
            </a:r>
            <a:r>
              <a:rPr sz="1200" b="0" spc="6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utalások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345"/>
              </a:lnSpc>
              <a:spcBef>
                <a:spcPts val="1060"/>
              </a:spcBef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munkavállalói ajánlat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kedvezményei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(kizárólag Bázis Számla esetén vehető</a:t>
            </a:r>
            <a:r>
              <a:rPr sz="1200" b="1" spc="14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igénybe)*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szint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kedvezményei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86715" indent="-105410" algn="just">
              <a:lnSpc>
                <a:spcPts val="1250"/>
              </a:lnSpc>
              <a:spcBef>
                <a:spcPts val="105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szolgáltatás kedvezmény elemre 50% kedvezmény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 teljesítése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(amennyiben Prémium kiszolgálás kedvezmény elemet</a:t>
            </a:r>
            <a:r>
              <a:rPr sz="1200" b="0" spc="4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igényelt)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ts val="1345"/>
              </a:lnSpc>
              <a:spcBef>
                <a:spcPts val="1045"/>
              </a:spcBef>
            </a:pP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Valamennyi szint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 igénybe vehető</a:t>
            </a:r>
            <a:r>
              <a:rPr sz="1200" b="1" spc="8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kedvezmények*: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kölcsönből </a:t>
            </a:r>
            <a:r>
              <a:rPr sz="1200" b="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kamatkedvezmény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sz="1200" b="0" spc="1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konstrukcióból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Lakáshitel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jelzáloghitelek díjaiból</a:t>
            </a:r>
            <a:r>
              <a:rPr sz="1200" b="0" spc="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utazási kedvezmény </a:t>
            </a: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sz="1200" b="0" spc="9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Ft/év)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345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</a:t>
            </a:r>
            <a:r>
              <a:rPr sz="1200" b="0" spc="-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" algn="just">
              <a:lnSpc>
                <a:spcPct val="100000"/>
              </a:lnSpc>
              <a:spcBef>
                <a:spcPts val="855"/>
              </a:spcBef>
            </a:pPr>
            <a:r>
              <a:rPr sz="8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mértékét 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feltételeit 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szóló hirdetmény </a:t>
            </a:r>
            <a:r>
              <a:rPr sz="800" b="0" spc="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7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200" y="327405"/>
            <a:ext cx="4595579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Munkavállalói</a:t>
            </a:r>
            <a:r>
              <a:rPr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ajánlat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1221" y="1296000"/>
            <a:ext cx="6261735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internetbanki, mobilalkalmazási, telefonos banki, valamint </a:t>
            </a:r>
            <a:r>
              <a:rPr lang="hu-HU"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-szolgáltatás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betétikártya-szolgáltatás keretében kibocsátott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egyes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díjai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díjmentesen és kedvezményesen érhetőek el.</a:t>
            </a: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  <a:spcBef>
                <a:spcPts val="5"/>
              </a:spcBef>
            </a:pP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 kedvezményeihez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elegendő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minimálbér érkezése az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ajánlatban 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részt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vevő</a:t>
            </a:r>
            <a:r>
              <a:rPr sz="1200" b="1" spc="-7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számlájára!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0276" y="2576376"/>
            <a:ext cx="161423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200" b="0" spc="-4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509</a:t>
            </a:r>
            <a:r>
              <a:rPr sz="1200" b="0" spc="-4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1018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helyett)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213" y="2419476"/>
            <a:ext cx="4739005" cy="1259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 </a:t>
            </a:r>
            <a:r>
              <a:rPr sz="1200" b="1" spc="-5" dirty="0" err="1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sz="1200" b="1" spc="-5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 err="1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Számlavezetés**: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250"/>
              </a:lnSpc>
              <a:spcBef>
                <a:spcPts val="20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díja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számlanyitást követő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évben</a:t>
            </a:r>
            <a:r>
              <a:rPr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 (azt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követően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kártyás </a:t>
            </a:r>
            <a:r>
              <a:rPr sz="1200" b="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3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 (kivéve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Bróker) havi</a:t>
            </a:r>
            <a:r>
              <a:rPr sz="1200" b="0" spc="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díja***: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rendszeres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átutalás saját számlák</a:t>
            </a:r>
            <a:r>
              <a:rPr sz="12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között: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510" y="3713589"/>
            <a:ext cx="50634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beszedési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megbízásokhoz igényelhető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limitfigyelési</a:t>
            </a:r>
            <a:r>
              <a:rPr sz="1200" b="0" spc="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213" y="4117715"/>
            <a:ext cx="466407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 marR="5080" indent="-105410" algn="just">
              <a:lnSpc>
                <a:spcPts val="125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Havonta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alkalommal díjmentesen vehető </a:t>
            </a:r>
            <a:r>
              <a:rPr sz="1200" b="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készpénz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belföldön</a:t>
            </a:r>
            <a:r>
              <a:rPr sz="1200" b="0" spc="-1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3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(150ezer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Ft-ig),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nyilatkozat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megléte</a:t>
            </a:r>
            <a:r>
              <a:rPr sz="1200" b="0" spc="114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esetén.****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1314" y="3713589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1213" y="7877257"/>
            <a:ext cx="6249035" cy="100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feltételeit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kondícióit 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 </a:t>
            </a:r>
            <a:r>
              <a:rPr sz="800" b="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2099"/>
              </a:lnSpc>
            </a:pP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legkedvezőbb számlavezetési díjat abban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esetben érhető el, amennyiben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feltételeit,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 Számla akciós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díjának feltételeit,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melyet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Hirdetmény, valamint 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Számláról 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</a:t>
            </a:r>
            <a:r>
              <a:rPr sz="800" b="0" spc="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4859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szolgáltatások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800" b="0" spc="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 0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Ft-ra csökkenthető,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feltételek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teljesítése  esetén.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7907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feltételeket a mindenkor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pénzforgalmi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nyújtásáról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LXXXV.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 </a:t>
            </a:r>
            <a:r>
              <a:rPr sz="8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36/A§-a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 díjmentes készpénzfelvételről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</a:t>
            </a:r>
            <a:r>
              <a:rPr sz="8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15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7360" y="390103"/>
            <a:ext cx="5732029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870"/>
              </a:lnSpc>
            </a:pPr>
            <a:r>
              <a:rPr lang="hu-HU" sz="2400" spc="-10" dirty="0"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2400" spc="-40" dirty="0">
                <a:latin typeface="Arial" panose="020B0604020202020204" pitchFamily="34" charset="0"/>
                <a:cs typeface="Arial" panose="020B0604020202020204" pitchFamily="34" charset="0"/>
              </a:rPr>
              <a:t>Munkavállalói ajánlat  </a:t>
            </a:r>
            <a:r>
              <a:rPr lang="hu-HU" sz="2400" spc="-45" dirty="0">
                <a:latin typeface="Arial" panose="020B0604020202020204" pitchFamily="34" charset="0"/>
                <a:cs typeface="Arial" panose="020B0604020202020204" pitchFamily="34" charset="0"/>
              </a:rPr>
              <a:t>kedvezményei</a:t>
            </a:r>
            <a:r>
              <a:rPr lang="hu-HU" sz="24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sz="2400" spc="-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56" y="850612"/>
            <a:ext cx="3005844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9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 </a:t>
            </a:r>
            <a:r>
              <a:rPr lang="hu-HU" sz="1900" spc="-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 - </a:t>
            </a:r>
            <a:r>
              <a:rPr sz="1900" spc="-2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</a:t>
            </a:r>
            <a:r>
              <a:rPr sz="1900" spc="-8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5441314" y="3461266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5441315" y="3276600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5441314" y="2768969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5441314" y="4117715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1221" y="1296000"/>
            <a:ext cx="5899785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Számlavezetési, az internetbanki, mobilalkalmazási, telefonos banki, valamint </a:t>
            </a:r>
            <a:r>
              <a:rPr lang="hu-HU"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-szolgáltatás (OTPdirekt), a betétikártya-szolgáltatás keretében kibocsátott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egyes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díjai mellett a tranzakciós díjait is csökkentheti!</a:t>
            </a: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  <a:spcBef>
                <a:spcPts val="5"/>
              </a:spcBef>
            </a:pP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legalább 50 ezer Ft terheléses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tranzakciója (ATM készpénzfelvételek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kivételével) van 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hónapban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munkabére az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ajánlatot igénybevevő bankszámlájára  érkezik, akkor az Emelt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 </a:t>
            </a:r>
            <a:r>
              <a:rPr sz="1200" b="1" spc="-3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kedvezményeit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200" b="1" spc="12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elérheti: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213" y="2723334"/>
            <a:ext cx="5063490" cy="21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Számlavezetés**: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29565" indent="-105410" algn="just">
              <a:lnSpc>
                <a:spcPts val="1250"/>
              </a:lnSpc>
              <a:spcBef>
                <a:spcPts val="20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díja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számlanyitást követő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évben</a:t>
            </a:r>
            <a:r>
              <a:rPr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 (azt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követően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sz="1200" b="0" spc="-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kártyás </a:t>
            </a:r>
            <a:r>
              <a:rPr sz="1200" b="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3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 (kivéve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TPdirek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Bróker) havi</a:t>
            </a:r>
            <a:r>
              <a:rPr sz="1200" b="0" spc="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díja***: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rendszeres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átutalás saját számlák</a:t>
            </a:r>
            <a:r>
              <a:rPr sz="12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között: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beszedési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megbízások havi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ezer</a:t>
            </a:r>
            <a:r>
              <a:rPr sz="1200" b="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Ft-ig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beszedési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megbízásokhoz igényelhető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limitfigyelési</a:t>
            </a:r>
            <a:r>
              <a:rPr sz="1200" b="0" spc="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404495" indent="-105410" algn="just">
              <a:lnSpc>
                <a:spcPts val="1250"/>
              </a:lnSpc>
              <a:spcBef>
                <a:spcPts val="20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Havonta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alkalommal díjmentesen vehető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készpénz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belföldön </a:t>
            </a:r>
            <a:r>
              <a:rPr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(150ezer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Ft-ig),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nyilatkozat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megléte</a:t>
            </a:r>
            <a:r>
              <a:rPr sz="1200" b="0" spc="114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esetén.****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213" y="7877257"/>
            <a:ext cx="6249035" cy="100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feltételeit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kondícióit 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 </a:t>
            </a:r>
            <a:r>
              <a:rPr sz="800" b="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2099"/>
              </a:lnSpc>
            </a:pP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legkedvezőbb számlavezetési díjat abban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esetben érhető el, amennyiben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feltételeit,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 Számla akciós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díjának feltételeit,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melyet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Hirdetmény, valamint 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Számláról 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</a:t>
            </a:r>
            <a:r>
              <a:rPr sz="800" b="0" spc="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4859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szolgáltatások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800" b="0" spc="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 0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Ft-ra csökkenthető,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feltételek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teljesítése  esetén.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7907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feltételeket a mindenkor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pénzforgalmi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nyújtásáról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LXXXV.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 </a:t>
            </a:r>
            <a:r>
              <a:rPr sz="8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36/A§-a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 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 díjmentes készpénzfelvételről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</a:t>
            </a:r>
            <a:r>
              <a:rPr sz="8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12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bject 12"/>
          <p:cNvSpPr txBox="1">
            <a:spLocks/>
          </p:cNvSpPr>
          <p:nvPr/>
        </p:nvSpPr>
        <p:spPr>
          <a:xfrm>
            <a:off x="57360" y="390103"/>
            <a:ext cx="5732029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DIN Next W1G Medium"/>
                <a:ea typeface="+mj-ea"/>
                <a:cs typeface="DIN Next W1G Medium"/>
              </a:defRPr>
            </a:lvl1pPr>
          </a:lstStyle>
          <a:p>
            <a:pPr marL="12700" marR="5080" algn="just">
              <a:lnSpc>
                <a:spcPts val="2870"/>
              </a:lnSpc>
            </a:pPr>
            <a:r>
              <a:rPr lang="hu-HU" sz="2400" kern="0" spc="-10" smtClean="0"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2400" kern="0" spc="-40" smtClean="0">
                <a:latin typeface="Arial" panose="020B0604020202020204" pitchFamily="34" charset="0"/>
                <a:cs typeface="Arial" panose="020B0604020202020204" pitchFamily="34" charset="0"/>
              </a:rPr>
              <a:t>Munkavállalói ajánlat  </a:t>
            </a:r>
            <a:r>
              <a:rPr lang="hu-HU" sz="2400" kern="0" spc="-45" smtClean="0">
                <a:latin typeface="Arial" panose="020B0604020202020204" pitchFamily="34" charset="0"/>
                <a:cs typeface="Arial" panose="020B0604020202020204" pitchFamily="34" charset="0"/>
              </a:rPr>
              <a:t>kedvezményei*</a:t>
            </a:r>
            <a:endParaRPr lang="hu-HU" sz="2400" kern="0" spc="-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346956" y="850612"/>
            <a:ext cx="3310644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1900" spc="-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szint 1. - </a:t>
            </a:r>
            <a:r>
              <a:rPr sz="1900" spc="-2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</a:t>
            </a:r>
            <a:r>
              <a:rPr sz="1900" spc="-8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5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5439499" y="4137416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5439499" y="3949401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5441312" y="3755436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5441313" y="3549350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5441314" y="4498353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5441311" y="3081438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10"/>
          <p:cNvSpPr txBox="1"/>
          <p:nvPr/>
        </p:nvSpPr>
        <p:spPr>
          <a:xfrm>
            <a:off x="5439500" y="2868951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1221" y="1296000"/>
            <a:ext cx="5905500" cy="144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Számlavezetési, az internetbanki, mobilalkalmazási, telefonos banki, valamint </a:t>
            </a:r>
            <a:r>
              <a:rPr lang="hu-HU"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-szolgáltatás (OTPdirekt), a betétikártya-szolgáltatás keretében kibocsátott betéti kártya egyes díjai mellett a tranzakciós díjait is csökkentheti!</a:t>
            </a: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  <a:spcBef>
                <a:spcPts val="5"/>
              </a:spcBef>
            </a:pP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legalább </a:t>
            </a:r>
            <a:r>
              <a:rPr sz="1200" b="1" spc="-3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ezer Ft terheléses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tranzakciója (ATM készpénzfelvételek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kivételével) </a:t>
            </a:r>
            <a:r>
              <a:rPr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hónapban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munkabére az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ajánlatot igénybevevő bankszámlájára  érkezik, akkor az Emelt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 </a:t>
            </a:r>
            <a:r>
              <a:rPr sz="1200" b="1" spc="-3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kedvezményeire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200" b="1" spc="14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jogosult!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213" y="2939256"/>
            <a:ext cx="5063490" cy="2357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Számlavezetés**: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329565" indent="-105410" algn="just">
              <a:lnSpc>
                <a:spcPts val="1250"/>
              </a:lnSpc>
              <a:spcBef>
                <a:spcPts val="20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díja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számlanyitást követő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évben</a:t>
            </a:r>
            <a:r>
              <a:rPr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 (azt </a:t>
            </a:r>
            <a:r>
              <a:rPr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követően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600.000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kártyás </a:t>
            </a:r>
            <a:r>
              <a:rPr sz="1200" b="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ts val="143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 (kivéve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Bróker) havi</a:t>
            </a:r>
            <a:r>
              <a:rPr sz="1200" b="0" spc="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díja***: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rendszeres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átutalás saját számlák</a:t>
            </a:r>
            <a:r>
              <a:rPr sz="12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között: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ezer Ft-ig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elektronikus</a:t>
            </a:r>
            <a:r>
              <a:rPr sz="1200" b="0" spc="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utalás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beszedési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megbízások havi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ezer</a:t>
            </a:r>
            <a:r>
              <a:rPr sz="1200" b="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Ft-ig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beszedési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megbízásokhoz igényelhető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limitfigyelési</a:t>
            </a:r>
            <a:r>
              <a:rPr sz="1200" b="0" spc="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404495" indent="-105410" algn="just">
              <a:lnSpc>
                <a:spcPts val="1250"/>
              </a:lnSpc>
              <a:spcBef>
                <a:spcPts val="20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Havonta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alkalommal díjmentesen vehető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készpénz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belföldön </a:t>
            </a:r>
            <a:r>
              <a:rPr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(150</a:t>
            </a:r>
            <a:r>
              <a:rPr lang="hu-HU"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3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ezer</a:t>
            </a:r>
            <a:r>
              <a:rPr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Ft-ig),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nyilatkozat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megléte</a:t>
            </a:r>
            <a:r>
              <a:rPr sz="1200" b="0" spc="114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esetén.****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213" y="8001717"/>
            <a:ext cx="6249035" cy="88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feltételeit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kondícióit 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 </a:t>
            </a:r>
            <a:r>
              <a:rPr sz="800" b="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2099"/>
              </a:lnSpc>
            </a:pP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legkedvezőbb számlavezetési díjat abban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esetben érhető el, amennyiben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feltételeit,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 Számla akciós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díjának feltételeit,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melyet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Hirdetmény, valamint 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Számláról 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</a:t>
            </a:r>
            <a:r>
              <a:rPr sz="800" b="0" spc="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4859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szolgáltatások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800" b="0" spc="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 0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Ft-ra csökkenthető,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feltételek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teljesítése  esetén.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feltételeket a mindenkor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pénzforgalmi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nyújtásáról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LXXXV.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 </a:t>
            </a:r>
            <a:r>
              <a:rPr sz="8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36/A§-a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 díjmentes készpénzfelvételről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</a:t>
            </a:r>
            <a:r>
              <a:rPr sz="800" b="0" spc="8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12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bject 12"/>
          <p:cNvSpPr txBox="1">
            <a:spLocks/>
          </p:cNvSpPr>
          <p:nvPr/>
        </p:nvSpPr>
        <p:spPr>
          <a:xfrm>
            <a:off x="57360" y="390103"/>
            <a:ext cx="5732029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DIN Next W1G Medium"/>
                <a:ea typeface="+mj-ea"/>
                <a:cs typeface="DIN Next W1G Medium"/>
              </a:defRPr>
            </a:lvl1pPr>
          </a:lstStyle>
          <a:p>
            <a:pPr marL="12700" marR="5080" algn="just">
              <a:lnSpc>
                <a:spcPts val="2870"/>
              </a:lnSpc>
            </a:pPr>
            <a:r>
              <a:rPr lang="hu-HU" sz="2400" kern="0" spc="-10" smtClean="0"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2400" kern="0" spc="-40" smtClean="0">
                <a:latin typeface="Arial" panose="020B0604020202020204" pitchFamily="34" charset="0"/>
                <a:cs typeface="Arial" panose="020B0604020202020204" pitchFamily="34" charset="0"/>
              </a:rPr>
              <a:t>Munkavállalói ajánlat  </a:t>
            </a:r>
            <a:r>
              <a:rPr lang="hu-HU" sz="2400" kern="0" spc="-45" smtClean="0">
                <a:latin typeface="Arial" panose="020B0604020202020204" pitchFamily="34" charset="0"/>
                <a:cs typeface="Arial" panose="020B0604020202020204" pitchFamily="34" charset="0"/>
              </a:rPr>
              <a:t>kedvezményei*</a:t>
            </a:r>
            <a:endParaRPr lang="hu-HU" sz="2400" kern="0" spc="-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346956" y="850612"/>
            <a:ext cx="3082044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1900" spc="-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 szint 2. - </a:t>
            </a:r>
            <a:r>
              <a:rPr sz="1900" spc="-2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</a:t>
            </a:r>
            <a:r>
              <a:rPr sz="1900" spc="-8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5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</a:t>
            </a:r>
            <a:r>
              <a:rPr lang="hu-HU" sz="1900" spc="-1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5411369" y="4203840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5411369" y="4016144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5411369" y="3797993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5411369" y="3326799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5411369" y="4372783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10"/>
          <p:cNvSpPr txBox="1"/>
          <p:nvPr/>
        </p:nvSpPr>
        <p:spPr>
          <a:xfrm>
            <a:off x="5411368" y="3091202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5411369" y="4562907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10"/>
          <p:cNvSpPr txBox="1"/>
          <p:nvPr/>
        </p:nvSpPr>
        <p:spPr>
          <a:xfrm>
            <a:off x="5411369" y="4914089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1221" y="1296000"/>
            <a:ext cx="6195060" cy="1620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Számlavezetési, az internetbanki, mobilalkalmazási, telefonos banki, valamint </a:t>
            </a:r>
            <a:r>
              <a:rPr lang="hu-HU"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-szolgáltatás (OTPdirekt), a betétikártya-szolgáltatás keretében kibocsátott betéti kártya egyes díjai mellett a tranzakciós díjait is csökkentheti!</a:t>
            </a: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94640" algn="just">
              <a:lnSpc>
                <a:spcPts val="1400"/>
              </a:lnSpc>
              <a:spcBef>
                <a:spcPts val="5"/>
              </a:spcBef>
            </a:pP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legalább </a:t>
            </a:r>
            <a:r>
              <a:rPr sz="1200" b="1" spc="-3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ezer Ft terheléses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tranzakciója (ATM készpénzfelvételek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kivételével) van 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hónapban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munkabére az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ajánlatot igénybevevő</a:t>
            </a:r>
            <a:r>
              <a:rPr sz="1200" b="1" spc="8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bankszámlájára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ts val="1400"/>
              </a:lnSpc>
            </a:pP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érkezik, valamint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rendelkezik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szolgáltatás elemmel akkor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Munkavállalói 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kedvezményeire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200" b="1" spc="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jogosult!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213" y="3165062"/>
            <a:ext cx="5063490" cy="2205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1" spc="-10" dirty="0" smtClean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Számlavezetés**: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éves díja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számlanyitást követő</a:t>
            </a:r>
            <a:r>
              <a:rPr sz="1200" b="0" spc="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1200" b="0" spc="-2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2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évben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</a:t>
            </a:r>
            <a:endParaRPr sz="1200" spc="-20" dirty="0">
              <a:solidFill>
                <a:srgbClr val="70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buClr>
                <a:srgbClr val="52AE32"/>
              </a:buClr>
              <a:tabLst>
                <a:tab pos="118745" algn="l"/>
              </a:tabLst>
            </a:pPr>
            <a:r>
              <a:rPr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(azt </a:t>
            </a:r>
            <a:r>
              <a:rPr sz="1200" spc="-2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követően</a:t>
            </a:r>
            <a:r>
              <a:rPr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600.000 Ft-os éves kártyás </a:t>
            </a:r>
            <a:r>
              <a:rPr sz="1200" spc="-2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</a:t>
            </a:r>
            <a:r>
              <a:rPr sz="120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</a:t>
            </a:r>
            <a:r>
              <a:rPr lang="hu-HU" sz="120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0" dirty="0" err="1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</a:t>
            </a:r>
            <a:r>
              <a:rPr sz="1200" b="0" spc="-1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szolgáltatások (kivéve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Bróker) havi</a:t>
            </a:r>
            <a:r>
              <a:rPr sz="1200" b="0" spc="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díja***: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rendszeres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átutalás saját számlák</a:t>
            </a:r>
            <a:r>
              <a:rPr sz="1200" b="0" spc="5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között: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ezer Ft-ig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elektronikus</a:t>
            </a:r>
            <a:r>
              <a:rPr sz="1200" b="0" spc="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utalás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beszedési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megbízások havi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ezer</a:t>
            </a:r>
            <a:r>
              <a:rPr sz="1200" b="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Ft-ig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indent="-105410"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beszedési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megbízásokhoz igényelhető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limitfigyelési</a:t>
            </a:r>
            <a:r>
              <a:rPr sz="1200" b="0" spc="7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404495" indent="-105410" algn="just">
              <a:lnSpc>
                <a:spcPts val="1250"/>
              </a:lnSpc>
              <a:spcBef>
                <a:spcPts val="200"/>
              </a:spcBef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Havonta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alkalommal díjmentesen vehető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készpénz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belföldön </a:t>
            </a:r>
            <a:r>
              <a:rPr sz="1200" b="0" spc="-30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(150ezer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Ft-ig),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nyilatkozat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megléte</a:t>
            </a:r>
            <a:r>
              <a:rPr sz="1200" b="0" spc="114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esetén.****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213" y="8001717"/>
            <a:ext cx="6249035" cy="88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feltételeit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kondícióit 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 </a:t>
            </a:r>
            <a:r>
              <a:rPr sz="800" b="0" spc="7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2099"/>
              </a:lnSpc>
            </a:pP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legkedvezőbb számlavezetési díjat abban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esetben érhető el, amennyiben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feltételeit,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 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 Számla akciós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számlavezetési díjának feltételeit,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melyet a mindenkor hatályos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ajánlatról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Hirdetmény, valamint 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Lakossági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Számláról és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Hirdetmény</a:t>
            </a:r>
            <a:r>
              <a:rPr sz="800" b="0" spc="5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48590" algn="just">
              <a:lnSpc>
                <a:spcPct val="102099"/>
              </a:lnSpc>
            </a:pP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sz="800" b="0" spc="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OTPdirekt szolgáltatások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 </a:t>
            </a:r>
            <a:r>
              <a:rPr sz="800" b="0" spc="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díja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sz="800" b="0" spc="-25" dirty="0" smtClean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 0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Ft-ra csökkenthető,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Munkavállalói ajánlat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feltételek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teljesítése  esetén.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részletes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feltételeket a mindenkor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hatályos,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pénzforgalmi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nyújtásáról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sz="8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</a:t>
            </a:r>
            <a:r>
              <a:rPr sz="800" b="0" spc="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LXXXV.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 </a:t>
            </a:r>
            <a:r>
              <a:rPr sz="8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36/A§-a 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alapján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 díjmentes készpénzfelvételről </a:t>
            </a:r>
            <a:r>
              <a:rPr sz="8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szóló hirdetmény</a:t>
            </a:r>
            <a:r>
              <a:rPr sz="800" b="0" spc="8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b="0" spc="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tartalmazza.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-12695" y="266550"/>
            <a:ext cx="5956295" cy="864000"/>
            <a:chOff x="-12695" y="266551"/>
            <a:chExt cx="5956295" cy="876449"/>
          </a:xfrm>
        </p:grpSpPr>
        <p:sp>
          <p:nvSpPr>
            <p:cNvPr id="12" name="object 3"/>
            <p:cNvSpPr/>
            <p:nvPr/>
          </p:nvSpPr>
          <p:spPr>
            <a:xfrm>
              <a:off x="281221" y="623293"/>
              <a:ext cx="5662379" cy="519707"/>
            </a:xfrm>
            <a:custGeom>
              <a:avLst/>
              <a:gdLst/>
              <a:ahLst/>
              <a:cxnLst/>
              <a:rect l="l" t="t" r="r" b="b"/>
              <a:pathLst>
                <a:path w="6564630" h="588010">
                  <a:moveTo>
                    <a:pt x="0" y="587819"/>
                  </a:moveTo>
                  <a:lnTo>
                    <a:pt x="6564083" y="58781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587819"/>
                  </a:lnTo>
                  <a:close/>
                </a:path>
              </a:pathLst>
            </a:custGeom>
            <a:solidFill>
              <a:srgbClr val="782182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-12695" y="266551"/>
              <a:ext cx="5802084" cy="575270"/>
            </a:xfrm>
            <a:custGeom>
              <a:avLst/>
              <a:gdLst/>
              <a:ahLst/>
              <a:cxnLst/>
              <a:rect l="l" t="t" r="r" b="b"/>
              <a:pathLst>
                <a:path w="6564630" h="650875">
                  <a:moveTo>
                    <a:pt x="0" y="650659"/>
                  </a:moveTo>
                  <a:lnTo>
                    <a:pt x="6564083" y="650659"/>
                  </a:lnTo>
                  <a:lnTo>
                    <a:pt x="6564083" y="0"/>
                  </a:lnTo>
                  <a:lnTo>
                    <a:pt x="0" y="0"/>
                  </a:lnTo>
                  <a:lnTo>
                    <a:pt x="0" y="650659"/>
                  </a:lnTo>
                  <a:close/>
                </a:path>
              </a:pathLst>
            </a:custGeom>
            <a:solidFill>
              <a:srgbClr val="52AE32"/>
            </a:solidFill>
          </p:spPr>
          <p:txBody>
            <a:bodyPr wrap="square" lIns="0" tIns="0" rIns="0" bIns="0" rtlCol="0" anchor="ctr"/>
            <a:lstStyle/>
            <a:p>
              <a:pPr algn="just"/>
              <a:r>
                <a:rPr lang="hu-HU" sz="2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bject 12"/>
          <p:cNvSpPr txBox="1">
            <a:spLocks/>
          </p:cNvSpPr>
          <p:nvPr/>
        </p:nvSpPr>
        <p:spPr>
          <a:xfrm>
            <a:off x="57360" y="390103"/>
            <a:ext cx="5732029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DIN Next W1G Medium"/>
                <a:ea typeface="+mj-ea"/>
                <a:cs typeface="DIN Next W1G Medium"/>
              </a:defRPr>
            </a:lvl1pPr>
          </a:lstStyle>
          <a:p>
            <a:pPr marL="12700" marR="5080" algn="just">
              <a:lnSpc>
                <a:spcPts val="2870"/>
              </a:lnSpc>
            </a:pPr>
            <a:r>
              <a:rPr lang="hu-HU" sz="2400" kern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OTP </a:t>
            </a:r>
            <a:r>
              <a:rPr lang="hu-HU" sz="2400" kern="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Munkavállalói ajánlat  </a:t>
            </a:r>
            <a:r>
              <a:rPr lang="hu-HU" sz="2400" kern="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kedvezményei*</a:t>
            </a:r>
            <a:endParaRPr lang="hu-HU" sz="2400" kern="0" spc="-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346956" y="850612"/>
            <a:ext cx="5368044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sz="19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Munkavállalói </a:t>
            </a:r>
            <a:r>
              <a:rPr lang="hu-HU" sz="1900" spc="-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ajánlat - </a:t>
            </a:r>
            <a:r>
              <a:rPr sz="1900" spc="-2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Bázis</a:t>
            </a:r>
            <a:r>
              <a:rPr sz="1900" spc="-8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5441307" y="4243127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5441307" y="4059632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5441306" y="3865529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5441305" y="3506254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5441307" y="4416621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10"/>
          <p:cNvSpPr txBox="1"/>
          <p:nvPr/>
        </p:nvSpPr>
        <p:spPr>
          <a:xfrm>
            <a:off x="5441304" y="3292791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5451560" y="4632964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10"/>
          <p:cNvSpPr txBox="1"/>
          <p:nvPr/>
        </p:nvSpPr>
        <p:spPr>
          <a:xfrm>
            <a:off x="5451561" y="5002900"/>
            <a:ext cx="2736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200" b="0" spc="-10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221" y="892800"/>
            <a:ext cx="6286500" cy="4388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</a:t>
            </a:r>
            <a:r>
              <a:rPr sz="1400" b="1" spc="-3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kiszolgálás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233045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Prémium+ számlacsomaggal rendelkező,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szolgáltatást igénylő ügyfelünkként,  kijelölt prémium kiszolgálást végző bankfiókjainkban, diszkrét környezetben, kiemelt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odafigyeléssel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szakértelemmel várjuk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Önt. Elsőbbségi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ügyintézést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kínálunk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 kiszolgálást nyújtó bankfiókjainkban, 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valamint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telefonos banki szolgáltatásunk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Prémium Vonal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keresztül, így szakértő  segítséggel tesszük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lehetővé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kényelmes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bankolást személyesen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telefonon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egyaránt, időpontfoglalás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lehetőségével</a:t>
            </a:r>
            <a:r>
              <a:rPr sz="1200" b="0" spc="2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508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vagyontervezés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keretében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személyre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szabott, 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megtakarítási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befektetési szokásait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figyelembe vevő rövid,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közép-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 távú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befektetési céloknak 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megfelelő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termékeket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egyaránt tartalmazó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portfóliót </a:t>
            </a:r>
            <a:r>
              <a:rPr sz="1200" b="0" spc="-2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ajánlunk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figyelmébe.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ügyfeleink 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számára, külföldi alapokkal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bővített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termékkínálatunk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segítségével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szélesebb diverzifikáció válik  lehetővé.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52AE32"/>
              </a:buClr>
              <a:buFont typeface="DIN Next W1G Medium"/>
              <a:buChar char="•"/>
            </a:pP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10" marR="114300" indent="-105410" algn="just">
              <a:lnSpc>
                <a:spcPts val="1400"/>
              </a:lnSpc>
              <a:buClr>
                <a:srgbClr val="52AE32"/>
              </a:buClr>
              <a:buFont typeface="DIN Next W1G Medium"/>
              <a:buChar char="•"/>
              <a:tabLst>
                <a:tab pos="118745" algn="l"/>
              </a:tabLst>
            </a:pP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Válassza </a:t>
            </a:r>
            <a:r>
              <a:rPr sz="1200" b="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Multipont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hu-HU"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15" dirty="0" err="1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sz="120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kártyát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számlacsomagjához,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kártyás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vásárlásai  révén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kártyája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sz="1200" b="0" spc="-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adott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évben éves </a:t>
            </a:r>
            <a:r>
              <a:rPr sz="1200" b="0" spc="-1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</a:t>
            </a:r>
            <a:r>
              <a:rPr sz="1200" b="0" spc="35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0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8755" algn="just">
              <a:lnSpc>
                <a:spcPts val="1400"/>
              </a:lnSpc>
            </a:pP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Ön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Prémium Plusz szolgáltatáson túl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komplexebb,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személyre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szabott privát 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tanácsadón keresztül kialakított exkluzív szolgáltatást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kíván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 venni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magasabb  jövedelemmel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jelentősebb megtakarítással rendelkezik, akkor Önnek Private Banking  </a:t>
            </a:r>
            <a:r>
              <a:rPr sz="1200" b="1" spc="-1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szolgáltatásunkat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ajánljuk, amelyet Bankunk </a:t>
            </a:r>
            <a:r>
              <a:rPr sz="1200" b="1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megkülönböztetett figyelmet igénylő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ügyfelei  </a:t>
            </a:r>
            <a:r>
              <a:rPr sz="1200" b="1" spc="-10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számára alakított</a:t>
            </a:r>
            <a:r>
              <a:rPr sz="1200" b="1" spc="-3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52A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ki.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ndatoryInformation xmlns="d82b6671-823c-4954-99e9-29e646fc9660" xsi:nil="true"/>
    <DocumentGroup xmlns="d82b6671-823c-4954-99e9-29e646fc9660" xsi:nil="true"/>
    <EffectiveDate xmlns="D82B6671-823C-4954-99E9-29E646FC9660">2019-10-06T22:00:00+00:00</EffectiveDate>
    <ExpireDate xmlns="D82B6671-823C-4954-99E9-29E646FC9660" xsi:nil="true"/>
    <DocType xmlns="D82B6671-823C-4954-99E9-29E646FC9660">Egyéb</DocType>
    <ProductConnectID xmlns="http://schemas.microsoft.com/sharepoint/v3">;#1117;#</ProductConnectID>
    <PublishDate xmlns="d82b6671-823c-4954-99e9-29e646fc9660">2019-10-06T22:00:00+00:00</PublishDate>
    <KnowledgeBaseAudience xmlns="d82b6671-823c-4954-99e9-29e646fc9660"/>
    <WorkflowStatus xmlns="http://schemas.microsoft.com/sharepoint/v3" xsi:nil="true"/>
    <SecurityScope xmlns="D82B6671-823C-4954-99E9-29E646FC9660">Ügyfélnek átadható</SecurityScope>
    <Important xmlns="d82b6671-823c-4954-99e9-29e646fc9660">false</Important>
    <_dlc_DocId xmlns="50f1a458-6b97-4d29-9452-ba04aebc113f">2EJPHP34ERTV-7-29564</_dlc_DocId>
    <_dlc_DocIdUrl xmlns="50f1a458-6b97-4d29-9452-ba04aebc113f">
      <Url>https://ts.otpbank.hu/sites/tfm/_layouts/DocIdRedir.aspx?ID=2EJPHP34ERTV-7-29564</Url>
      <Description>2EJPHP34ERTV-7-29564</Description>
    </_dlc_DocIdUrl>
    <ApprovalGroup xmlns="D82B6671-823C-4954-99E9-29E646FC9660">AP_LAK_Bankszámla</ApprovalGroup>
    <BranchName xmlns="D82B6671-823C-4954-99E9-29E646FC9660">
      <Value>Lakosság</Value>
    </BranchName>
    <InvolvedProducts xmlns="d82b6671-823c-4954-99e9-29e646fc9660">OTP Munkavállalói ajánlat</InvolvedProducts>
    <InvolvedProductsCount xmlns="d82b6671-823c-4954-99e9-29e646fc9660">1</InvolvedProductsCou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ductFlowCatalogDocContentType" ma:contentTypeID="0x0101009A9C7C27E44C49F6B21E6683A281569800968C15E80A19CC489D3B5BB830D3958E" ma:contentTypeVersion="33" ma:contentTypeDescription="A ProductFlowCatalog kiegészítő dokumentumtára." ma:contentTypeScope="" ma:versionID="1681dc43b25b7439a3d01081e20cd3f6">
  <xsd:schema xmlns:xsd="http://www.w3.org/2001/XMLSchema" xmlns:xs="http://www.w3.org/2001/XMLSchema" xmlns:p="http://schemas.microsoft.com/office/2006/metadata/properties" xmlns:ns1="http://schemas.microsoft.com/sharepoint/v3" xmlns:ns2="d82b6671-823c-4954-99e9-29e646fc9660" xmlns:ns3="D82B6671-823C-4954-99E9-29E646FC9660" xmlns:ns4="50f1a458-6b97-4d29-9452-ba04aebc113f" targetNamespace="http://schemas.microsoft.com/office/2006/metadata/properties" ma:root="true" ma:fieldsID="ed4ca537d09342b2b1969b7cc54bedb4" ns1:_="" ns2:_="" ns3:_="" ns4:_="">
    <xsd:import namespace="http://schemas.microsoft.com/sharepoint/v3"/>
    <xsd:import namespace="d82b6671-823c-4954-99e9-29e646fc9660"/>
    <xsd:import namespace="D82B6671-823C-4954-99E9-29E646FC9660"/>
    <xsd:import namespace="50f1a458-6b97-4d29-9452-ba04aebc113f"/>
    <xsd:element name="properties">
      <xsd:complexType>
        <xsd:sequence>
          <xsd:element name="documentManagement">
            <xsd:complexType>
              <xsd:all>
                <xsd:element ref="ns2:PublishDate" minOccurs="0"/>
                <xsd:element ref="ns3:EffectiveDate"/>
                <xsd:element ref="ns3:ExpireDate" minOccurs="0"/>
                <xsd:element ref="ns1:WorkflowStatus" minOccurs="0"/>
                <xsd:element ref="ns3:DocType"/>
                <xsd:element ref="ns3:SecurityScope"/>
                <xsd:element ref="ns1:ProductConnectID" minOccurs="0"/>
                <xsd:element ref="ns2:KnowledgeBaseAudience" minOccurs="0"/>
                <xsd:element ref="ns2:MandatoryInformation" minOccurs="0"/>
                <xsd:element ref="ns2:DocumentGroup" minOccurs="0"/>
                <xsd:element ref="ns2:Important" minOccurs="0"/>
                <xsd:element ref="ns4:_dlc_DocId" minOccurs="0"/>
                <xsd:element ref="ns3:BranchName" minOccurs="0"/>
                <xsd:element ref="ns3:ApprovalGroup" minOccurs="0"/>
                <xsd:element ref="ns4:_dlc_DocIdUrl" minOccurs="0"/>
                <xsd:element ref="ns2:InvolvedProducts" minOccurs="0"/>
                <xsd:element ref="ns2:InvolvedProductsCount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orkflowStatus" ma:index="5" nillable="true" ma:displayName="Jóváhagyás állapota" ma:internalName="WorkflowStatus">
      <xsd:simpleType>
        <xsd:restriction base="dms:Unknown"/>
      </xsd:simpleType>
    </xsd:element>
    <xsd:element name="ProductConnectID" ma:index="8" nillable="true" ma:displayName="Termékkapcsolat" ma:internalName="ProductConnect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b6671-823c-4954-99e9-29e646fc9660" elementFormDefault="qualified">
    <xsd:import namespace="http://schemas.microsoft.com/office/2006/documentManagement/types"/>
    <xsd:import namespace="http://schemas.microsoft.com/office/infopath/2007/PartnerControls"/>
    <xsd:element name="PublishDate" ma:index="2" nillable="true" ma:displayName="Közzététel" ma:format="DateOnly" ma:internalName="PublishDate">
      <xsd:simpleType>
        <xsd:restriction base="dms:DateTime"/>
      </xsd:simpleType>
    </xsd:element>
    <xsd:element name="KnowledgeBaseAudience" ma:index="9" nillable="true" ma:displayName="Tudástár célközönség" ma:description="Itt adhatja meg, hogy a Tudástárban mely célközönség számára jelenjen meg a dokumentum. Ha bármelyiket megadja, akkor a dokumentum csak a Tudástárban fog megjelenni!" ma:internalName="KnowledgeBase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obilbankár"/>
                    <xsd:enumeration value="POS"/>
                    <xsd:enumeration value="Áruhitel"/>
                  </xsd:restriction>
                </xsd:simpleType>
              </xsd:element>
            </xsd:sequence>
          </xsd:extension>
        </xsd:complexContent>
      </xsd:complexType>
    </xsd:element>
    <xsd:element name="MandatoryInformation" ma:index="10" nillable="true" ma:displayName="Kötelező tájékoztatás lépése" ma:list="{c4ca3a29-d9ae-43ff-b376-7733956b405a}" ma:internalName="MandatoryInformation" ma:showField="Title">
      <xsd:simpleType>
        <xsd:restriction base="dms:Lookup"/>
      </xsd:simpleType>
    </xsd:element>
    <xsd:element name="DocumentGroup" ma:index="11" nillable="true" ma:displayName="DocumentGroup" ma:list="afab9b01-0ee3-4e15-a400-95fa3589610e" ma:internalName="DocumentGroup" ma:showField="TechnicalName">
      <xsd:simpleType>
        <xsd:restriction base="dms:Lookup"/>
      </xsd:simpleType>
    </xsd:element>
    <xsd:element name="Important" ma:index="12" nillable="true" ma:displayName="Kiemelt dokumentum" ma:default="0" ma:internalName="Important" ma:readOnly="false">
      <xsd:simpleType>
        <xsd:restriction base="dms:Boolean"/>
      </xsd:simpleType>
    </xsd:element>
    <xsd:element name="InvolvedProducts" ma:index="21" nillable="true" ma:displayName="Érintett termékek" ma:internalName="InvolvedProducts" ma:readOnly="true">
      <xsd:simpleType>
        <xsd:restriction base="dms:Note">
          <xsd:maxLength value="255"/>
        </xsd:restriction>
      </xsd:simpleType>
    </xsd:element>
    <xsd:element name="InvolvedProductsCount" ma:index="22" nillable="true" ma:displayName="Érintett termékek száma" ma:internalName="InvolvedProductsCoun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B6671-823C-4954-99E9-29E646FC9660" elementFormDefault="qualified">
    <xsd:import namespace="http://schemas.microsoft.com/office/2006/documentManagement/types"/>
    <xsd:import namespace="http://schemas.microsoft.com/office/infopath/2007/PartnerControls"/>
    <xsd:element name="EffectiveDate" ma:index="3" ma:displayName="Hatálybalépés" ma:format="DateOnly" ma:internalName="EffectiveDate">
      <xsd:simpleType>
        <xsd:restriction base="dms:DateTime"/>
      </xsd:simpleType>
    </xsd:element>
    <xsd:element name="ExpireDate" ma:index="4" nillable="true" ma:displayName="Hatályon kívül helyezés" ma:format="DateOnly" ma:internalName="ExpireDate">
      <xsd:simpleType>
        <xsd:restriction base="dms:DateTime"/>
      </xsd:simpleType>
    </xsd:element>
    <xsd:element name="DocType" ma:index="6" ma:displayName="Dokumentum típusa" ma:format="RadioButtons" ma:internalName="DocType">
      <xsd:simpleType>
        <xsd:restriction base="dms:Choice">
          <xsd:enumeration value="Bekérendő dokumentumok"/>
          <xsd:enumeration value="Egyéb"/>
          <xsd:enumeration value="Érvelő"/>
          <xsd:enumeration value="Hirdetmény"/>
          <xsd:enumeration value="Kalkulátor"/>
          <xsd:enumeration value="Nyomtatvány"/>
          <xsd:enumeration value="Oktatás"/>
          <xsd:enumeration value="START"/>
          <xsd:enumeration value="Szabályozás"/>
          <xsd:enumeration value="Terméklap és kezelési szabályzat"/>
          <xsd:enumeration value="Törlesztőtábla"/>
          <xsd:enumeration value="Üzletszabályzat"/>
          <xsd:enumeration value="Felelős hitelezési magatartással kapcsolatos dokumentum"/>
        </xsd:restriction>
      </xsd:simpleType>
    </xsd:element>
    <xsd:element name="SecurityScope" ma:index="7" ma:displayName="Nyílvánosság" ma:format="RadioButtons" ma:internalName="SecurityScope">
      <xsd:simpleType>
        <xsd:restriction base="dms:Choice">
          <xsd:enumeration value="Ügyfélnek átadható"/>
          <xsd:enumeration value="Partnernek átadható"/>
          <xsd:enumeration value="Bankon belül nyilvános"/>
          <xsd:enumeration value="Ügyfélnek kötelezően átadandó"/>
          <xsd:enumeration value="Ügyfélkérésre átadandó"/>
        </xsd:restriction>
      </xsd:simpleType>
    </xsd:element>
    <xsd:element name="BranchName" ma:index="18" nillable="true" ma:displayName="Üzletág" ma:default="=&quot;;#Lakosság;#KNV;#MKV;#Önkormányzat;#Treasury;#Folyamatok;#&quot;" ma:internalName="BranchName" ma:readOnly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akosság"/>
                    <xsd:enumeration value="KNV"/>
                    <xsd:enumeration value="MKV"/>
                    <xsd:enumeration value="Önkormányzat"/>
                    <xsd:enumeration value="Treasury"/>
                    <xsd:enumeration value="Folyamatok"/>
                  </xsd:restriction>
                </xsd:simpleType>
              </xsd:element>
            </xsd:sequence>
          </xsd:extension>
        </xsd:complexContent>
      </xsd:complexType>
    </xsd:element>
    <xsd:element name="ApprovalGroup" ma:index="19" nillable="true" ma:displayName="Jóváhagyó csoport" ma:internalName="ApprovalGroup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1a458-6b97-4d29-9452-ba04aebc113f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20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Azonosító megőrzése" ma:description="Az azonosító megőrzése hozzáadásko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Tartalomtípus"/>
        <xsd:element ref="dc:title" minOccurs="0" maxOccurs="1" ma:index="1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D302C42-EC05-44FF-8043-3BCF4ED2F04F}">
  <ds:schemaRefs>
    <ds:schemaRef ds:uri="http://schemas.microsoft.com/sharepoint/v3"/>
    <ds:schemaRef ds:uri="http://schemas.microsoft.com/office/2006/documentManagement/types"/>
    <ds:schemaRef ds:uri="http://purl.org/dc/terms/"/>
    <ds:schemaRef ds:uri="50f1a458-6b97-4d29-9452-ba04aebc113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82B6671-823C-4954-99E9-29E646FC9660"/>
    <ds:schemaRef ds:uri="d82b6671-823c-4954-99e9-29e646fc966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4EC189-C455-4372-BB97-3DC4AA3D6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2b6671-823c-4954-99e9-29e646fc9660"/>
    <ds:schemaRef ds:uri="D82B6671-823C-4954-99E9-29E646FC9660"/>
    <ds:schemaRef ds:uri="50f1a458-6b97-4d29-9452-ba04aebc11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AABD01-9D1A-4981-A4E3-8C02A4373D2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DD249D8-532B-4E65-8568-0609477CEA3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12365</TotalTime>
  <Words>9420</Words>
  <Application>Microsoft Office PowerPoint</Application>
  <PresentationFormat>Diavetítés a képernyőre (4:3 oldalarány)</PresentationFormat>
  <Paragraphs>801</Paragraphs>
  <Slides>39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3" baseType="lpstr">
      <vt:lpstr>Arial</vt:lpstr>
      <vt:lpstr>Calibri</vt:lpstr>
      <vt:lpstr>DIN Next W1G Medium</vt:lpstr>
      <vt:lpstr>Office Theme</vt:lpstr>
      <vt:lpstr>PowerPoint-bemutató</vt:lpstr>
      <vt:lpstr>OTP Munkavállalói ajánlat</vt:lpstr>
      <vt:lpstr>PowerPoint-bemutató</vt:lpstr>
      <vt:lpstr>OTP Munkavállalói ajánlat</vt:lpstr>
      <vt:lpstr>OTP Munkavállalói ajánlat  kedvezményei*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OTP Munkavállalói ajánlat kedvezményei*</vt:lpstr>
      <vt:lpstr>Felkeltettük</vt:lpstr>
      <vt:lpstr>PowerPoint-bemutató</vt:lpstr>
      <vt:lpstr>PowerPoint-bemutató</vt:lpstr>
      <vt:lpstr>Hitelkártyák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 munkavállalói ajánlat tájékoztató</dc:title>
  <dc:creator>Majer Anita</dc:creator>
  <cp:lastModifiedBy>Franczia Diána</cp:lastModifiedBy>
  <cp:revision>221</cp:revision>
  <cp:lastPrinted>2018-03-01T13:30:25Z</cp:lastPrinted>
  <dcterms:created xsi:type="dcterms:W3CDTF">2016-12-23T11:26:43Z</dcterms:created>
  <dcterms:modified xsi:type="dcterms:W3CDTF">2019-10-09T07:36:01Z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2016-12-23T00:00:00Z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2016-12-23T00:00:00Z</vt:filetime>
  </property>
  <property fmtid="{D5CDD505-2E9C-101B-9397-08002B2CF9AE}" pid="5" name="ContentTypeId">
    <vt:lpwstr>0x0101009A9C7C27E44C49F6B21E6683A281569800968C15E80A19CC489D3B5BB830D3958E</vt:lpwstr>
  </property>
  <property fmtid="{D5CDD505-2E9C-101B-9397-08002B2CF9AE}" pid="6" name="_dlc_DocIdItemGuid">
    <vt:lpwstr>6da30e57-2073-4a76-92f5-698fdbf2675c</vt:lpwstr>
  </property>
  <property fmtid="{D5CDD505-2E9C-101B-9397-08002B2CF9AE}" pid="7" name="DossierState">
    <vt:bool>false</vt:bool>
  </property>
  <property fmtid="{D5CDD505-2E9C-101B-9397-08002B2CF9AE}" pid="8" name="ConditionsLibraryType">
    <vt:lpwstr>None</vt:lpwstr>
  </property>
</Properties>
</file>